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1"/>
  </p:sldMasterIdLst>
  <p:notesMasterIdLst>
    <p:notesMasterId r:id="rId30"/>
  </p:notesMasterIdLst>
  <p:sldIdLst>
    <p:sldId id="256" r:id="rId2"/>
    <p:sldId id="284" r:id="rId3"/>
    <p:sldId id="257" r:id="rId4"/>
    <p:sldId id="258" r:id="rId5"/>
    <p:sldId id="259" r:id="rId6"/>
    <p:sldId id="260" r:id="rId7"/>
    <p:sldId id="268" r:id="rId8"/>
    <p:sldId id="269" r:id="rId9"/>
    <p:sldId id="270" r:id="rId10"/>
    <p:sldId id="261" r:id="rId11"/>
    <p:sldId id="271" r:id="rId12"/>
    <p:sldId id="277" r:id="rId13"/>
    <p:sldId id="263" r:id="rId14"/>
    <p:sldId id="264" r:id="rId15"/>
    <p:sldId id="265" r:id="rId16"/>
    <p:sldId id="278" r:id="rId17"/>
    <p:sldId id="272" r:id="rId18"/>
    <p:sldId id="273" r:id="rId19"/>
    <p:sldId id="279" r:id="rId20"/>
    <p:sldId id="274" r:id="rId21"/>
    <p:sldId id="280" r:id="rId22"/>
    <p:sldId id="276" r:id="rId23"/>
    <p:sldId id="275" r:id="rId24"/>
    <p:sldId id="266" r:id="rId25"/>
    <p:sldId id="286" r:id="rId26"/>
    <p:sldId id="287" r:id="rId27"/>
    <p:sldId id="267" r:id="rId28"/>
    <p:sldId id="282"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333" autoAdjust="0"/>
    <p:restoredTop sz="93073" autoAdjust="0"/>
  </p:normalViewPr>
  <p:slideViewPr>
    <p:cSldViewPr snapToGrid="0">
      <p:cViewPr>
        <p:scale>
          <a:sx n="52" d="100"/>
          <a:sy n="52" d="100"/>
        </p:scale>
        <p:origin x="-924" y="-45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26A849-0531-A24B-BF6A-BC7F44ACC5D2}" type="datetimeFigureOut">
              <a:rPr lang="en-US" smtClean="0"/>
              <a:t>8/25/2017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5F4588-4303-C34D-93DC-32A899D38E02}" type="slidenum">
              <a:rPr lang="en-US" smtClean="0"/>
              <a:t>‹#›</a:t>
            </a:fld>
            <a:endParaRPr lang="en-US"/>
          </a:p>
        </p:txBody>
      </p:sp>
    </p:spTree>
    <p:extLst>
      <p:ext uri="{BB962C8B-B14F-4D97-AF65-F5344CB8AC3E}">
        <p14:creationId xmlns:p14="http://schemas.microsoft.com/office/powerpoint/2010/main" val="2036769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5F4588-4303-C34D-93DC-32A899D38E02}" type="slidenum">
              <a:rPr lang="en-US" smtClean="0"/>
              <a:t>1</a:t>
            </a:fld>
            <a:endParaRPr lang="en-US"/>
          </a:p>
        </p:txBody>
      </p:sp>
    </p:spTree>
    <p:extLst>
      <p:ext uri="{BB962C8B-B14F-4D97-AF65-F5344CB8AC3E}">
        <p14:creationId xmlns:p14="http://schemas.microsoft.com/office/powerpoint/2010/main" val="1230673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5F4588-4303-C34D-93DC-32A899D38E02}" type="slidenum">
              <a:rPr lang="en-US" smtClean="0"/>
              <a:t>5</a:t>
            </a:fld>
            <a:endParaRPr lang="en-US"/>
          </a:p>
        </p:txBody>
      </p:sp>
    </p:spTree>
    <p:extLst>
      <p:ext uri="{BB962C8B-B14F-4D97-AF65-F5344CB8AC3E}">
        <p14:creationId xmlns:p14="http://schemas.microsoft.com/office/powerpoint/2010/main" val="405334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5F4588-4303-C34D-93DC-32A899D38E02}" type="slidenum">
              <a:rPr lang="en-US" smtClean="0"/>
              <a:t>7</a:t>
            </a:fld>
            <a:endParaRPr lang="en-US"/>
          </a:p>
        </p:txBody>
      </p:sp>
    </p:spTree>
    <p:extLst>
      <p:ext uri="{BB962C8B-B14F-4D97-AF65-F5344CB8AC3E}">
        <p14:creationId xmlns:p14="http://schemas.microsoft.com/office/powerpoint/2010/main" val="1265512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5F4588-4303-C34D-93DC-32A899D38E02}" type="slidenum">
              <a:rPr lang="en-US" smtClean="0"/>
              <a:t>8</a:t>
            </a:fld>
            <a:endParaRPr lang="en-US"/>
          </a:p>
        </p:txBody>
      </p:sp>
    </p:spTree>
    <p:extLst>
      <p:ext uri="{BB962C8B-B14F-4D97-AF65-F5344CB8AC3E}">
        <p14:creationId xmlns:p14="http://schemas.microsoft.com/office/powerpoint/2010/main" val="1842931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5F4588-4303-C34D-93DC-32A899D38E02}" type="slidenum">
              <a:rPr lang="en-US" smtClean="0"/>
              <a:t>11</a:t>
            </a:fld>
            <a:endParaRPr lang="en-US"/>
          </a:p>
        </p:txBody>
      </p:sp>
    </p:spTree>
    <p:extLst>
      <p:ext uri="{BB962C8B-B14F-4D97-AF65-F5344CB8AC3E}">
        <p14:creationId xmlns:p14="http://schemas.microsoft.com/office/powerpoint/2010/main" val="597860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5F4588-4303-C34D-93DC-32A899D38E02}" type="slidenum">
              <a:rPr lang="en-US" smtClean="0"/>
              <a:t>18</a:t>
            </a:fld>
            <a:endParaRPr lang="en-US"/>
          </a:p>
        </p:txBody>
      </p:sp>
    </p:spTree>
    <p:extLst>
      <p:ext uri="{BB962C8B-B14F-4D97-AF65-F5344CB8AC3E}">
        <p14:creationId xmlns:p14="http://schemas.microsoft.com/office/powerpoint/2010/main" val="805062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5F4588-4303-C34D-93DC-32A899D38E02}" type="slidenum">
              <a:rPr lang="en-US" smtClean="0"/>
              <a:t>20</a:t>
            </a:fld>
            <a:endParaRPr lang="en-US"/>
          </a:p>
        </p:txBody>
      </p:sp>
    </p:spTree>
    <p:extLst>
      <p:ext uri="{BB962C8B-B14F-4D97-AF65-F5344CB8AC3E}">
        <p14:creationId xmlns:p14="http://schemas.microsoft.com/office/powerpoint/2010/main" val="1512340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5F4588-4303-C34D-93DC-32A899D38E02}" type="slidenum">
              <a:rPr lang="en-US" smtClean="0"/>
              <a:t>21</a:t>
            </a:fld>
            <a:endParaRPr lang="en-US"/>
          </a:p>
        </p:txBody>
      </p:sp>
    </p:spTree>
    <p:extLst>
      <p:ext uri="{BB962C8B-B14F-4D97-AF65-F5344CB8AC3E}">
        <p14:creationId xmlns:p14="http://schemas.microsoft.com/office/powerpoint/2010/main" val="1095905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5F4588-4303-C34D-93DC-32A899D38E02}" type="slidenum">
              <a:rPr lang="en-US" smtClean="0"/>
              <a:t>24</a:t>
            </a:fld>
            <a:endParaRPr lang="en-US"/>
          </a:p>
        </p:txBody>
      </p:sp>
    </p:spTree>
    <p:extLst>
      <p:ext uri="{BB962C8B-B14F-4D97-AF65-F5344CB8AC3E}">
        <p14:creationId xmlns:p14="http://schemas.microsoft.com/office/powerpoint/2010/main" val="1942480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Audience for input</a:t>
            </a:r>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26</a:t>
            </a:fld>
            <a:endParaRPr lang="en-US"/>
          </a:p>
        </p:txBody>
      </p:sp>
    </p:spTree>
    <p:extLst>
      <p:ext uri="{BB962C8B-B14F-4D97-AF65-F5344CB8AC3E}">
        <p14:creationId xmlns:p14="http://schemas.microsoft.com/office/powerpoint/2010/main" val="271653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5F4588-4303-C34D-93DC-32A899D38E02}" type="slidenum">
              <a:rPr lang="en-US" smtClean="0"/>
              <a:t>28</a:t>
            </a:fld>
            <a:endParaRPr lang="en-US"/>
          </a:p>
        </p:txBody>
      </p:sp>
    </p:spTree>
    <p:extLst>
      <p:ext uri="{BB962C8B-B14F-4D97-AF65-F5344CB8AC3E}">
        <p14:creationId xmlns:p14="http://schemas.microsoft.com/office/powerpoint/2010/main" val="1816725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vi-VN"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81988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Content Placeholder 2"/>
          <p:cNvSpPr>
            <a:spLocks noGrp="1"/>
          </p:cNvSpPr>
          <p:nvPr>
            <p:ph idx="1"/>
          </p:nvPr>
        </p:nvSpPr>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2225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vi-VN"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029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5" name="Date Placeholder 4"/>
          <p:cNvSpPr>
            <a:spLocks noGrp="1"/>
          </p:cNvSpPr>
          <p:nvPr>
            <p:ph type="dt" sz="half" idx="10"/>
          </p:nvPr>
        </p:nvSpPr>
        <p:spPr/>
        <p:txBody>
          <a:bodyPr/>
          <a:lstStyle/>
          <a:p>
            <a:fld id="{EB712588-04B1-427B-82EE-E8DB90309F08}" type="datetimeFigureOut">
              <a:rPr lang="en-US" smtClean="0"/>
              <a:t>8/25/2017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1322141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vi-VN"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1298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4327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05423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vi-VN"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8/25/2017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85988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vi-VN"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14668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55C6B4A9-1611-4792-9094-5F34BCA07E0B}" type="datetimeFigureOut">
              <a:rPr lang="en-US" smtClean="0"/>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74050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vi-VN"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3792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2" name="Picture 6" descr="I:\Marketing\Proposals-Presentations\2011\NACJSB_New_Hospital_Hanoi_13778.999\Presentation\GH_Logos\Background2a.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2401"/>
            <a:ext cx="12202584" cy="667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2050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8/25/2017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068446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0ahUKEwjx4aTg_8LVAhUS3YMKHUf1BFoQjRwIBw&amp;url=http://www.mamabirth.com/2012/08/vaginal-birth-after-four-count-em-4-c.html&amp;psig=AFQjCNFcwl0_xMkR8tpt3RRGI7odbU66IQ&amp;ust=1502122276297763" TargetMode="External"/><Relationship Id="rId7"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0ahUKEwjPqbWAgMPVAhVK1oMKHeQACO4QjRwIBw&amp;url=http://www.clker.com/clipart-blue-5-1.html&amp;psig=AFQjCNEtP3P_z2Z8y9QTP7iQKlEXT_-oMA&amp;ust=1502122331407688"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hyperlink" Target="https://www.google.com/url?sa=i&amp;rct=j&amp;q=&amp;esrc=s&amp;source=images&amp;cd=&amp;cad=rja&amp;uact=8&amp;ved=0ahUKEwju4NqigMPVAhUa0IMKHahbAEYQjRwIBw&amp;url=https://twitter.com/6erendk&amp;psig=AFQjCNEvbmm6CuT2o3Q2hTHw8Bz7RkCKuw&amp;ust=1502122406709302" TargetMode="Externa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hyperlink" Target="https://www.google.com/url?sa=i&amp;rct=j&amp;q=&amp;esrc=s&amp;source=images&amp;cd=&amp;cad=rja&amp;uact=8&amp;ved=0ahUKEwi4k93MgMPVAhWn64MKHX-zAGkQjRwIBw&amp;url=https://commons.wikimedia.org/wiki/File:7_white,_blue_rounded_rectangle.svg&amp;psig=AFQjCNEuDfhtgxoFXZqFgSV1s6F6WJ52bQ&amp;ust=1502122501822969"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4.png"/><Relationship Id="rId4" Type="http://schemas.openxmlformats.org/officeDocument/2006/relationships/hyperlink" Target="https://www.google.com/url?sa=i&amp;rct=j&amp;q=&amp;esrc=s&amp;source=images&amp;cd=&amp;cad=rja&amp;uact=8&amp;ved=0ahUKEwj-kYbkgMPVAhUk94MKHXzOB6oQjRwIBw&amp;url=http://www.clker.com/clipart-number-8-blue.html&amp;psig=AFQjCNE_CX8k3-U5lxp-sAfZrmhOd89rCg&amp;ust=1502122568748596"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g"/></Relationships>
</file>

<file path=ppt/slides/_rels/slide22.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0ahUKEwi1x-aYgcPVAhVM6oMKHV6qCW4QjRwIBw&amp;url=http://www.iconsplace.com/blue-icons/number-9-filled-icon&amp;psig=AFQjCNHe8x77KHy7AWB6oHTT1GUUjbhVSg&amp;ust=1502122625759100"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0ahUKEwj5s9W6gcPVAhUs1oMKHQ_NDYcQjRwIBw&amp;url=http://www.clker.com/clipart-blue-rounded-square-with-number-10.html&amp;psig=AFQjCNGdheAYoZeOskqv_LJxiVY3OTHjOw&amp;ust=1502122738082451"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7CDBAA67-8D35-4563-B71D-44B1DDD093A2}"/>
              </a:ext>
            </a:extLst>
          </p:cNvPr>
          <p:cNvSpPr/>
          <p:nvPr/>
        </p:nvSpPr>
        <p:spPr>
          <a:xfrm>
            <a:off x="2902226" y="1179443"/>
            <a:ext cx="6735550" cy="816827"/>
          </a:xfrm>
          <a:prstGeom prst="rect">
            <a:avLst/>
          </a:prstGeom>
        </p:spPr>
        <p:txBody>
          <a:bodyPr wrap="square">
            <a:spAutoFit/>
          </a:bodyPr>
          <a:lstStyle/>
          <a:p>
            <a:pPr algn="just">
              <a:lnSpc>
                <a:spcPct val="107000"/>
              </a:lnSpc>
              <a:spcAft>
                <a:spcPts val="800"/>
              </a:spcAft>
            </a:pPr>
            <a:r>
              <a:rPr lang="en-US" sz="4400" b="1" dirty="0" smtClean="0">
                <a:latin typeface="Arial" panose="020B0604020202020204" pitchFamily="34" charset="0"/>
                <a:ea typeface="Calibri" panose="020F0502020204030204" pitchFamily="34" charset="0"/>
                <a:cs typeface="Arial" panose="020B0604020202020204" pitchFamily="34" charset="0"/>
              </a:rPr>
              <a:t>  </a:t>
            </a:r>
            <a:r>
              <a:rPr lang="en-US" sz="4400" b="1" dirty="0" err="1" smtClean="0">
                <a:latin typeface="Arial" panose="020B0604020202020204" pitchFamily="34" charset="0"/>
                <a:ea typeface="Calibri" panose="020F0502020204030204" pitchFamily="34" charset="0"/>
                <a:cs typeface="Arial" panose="020B0604020202020204" pitchFamily="34" charset="0"/>
              </a:rPr>
              <a:t>Xác</a:t>
            </a:r>
            <a:r>
              <a:rPr lang="en-US" sz="4400" b="1" dirty="0" smtClean="0">
                <a:latin typeface="Arial" panose="020B0604020202020204" pitchFamily="34" charset="0"/>
                <a:ea typeface="Calibri" panose="020F0502020204030204" pitchFamily="34" charset="0"/>
                <a:cs typeface="Arial" panose="020B0604020202020204" pitchFamily="34" charset="0"/>
              </a:rPr>
              <a:t> </a:t>
            </a:r>
            <a:r>
              <a:rPr lang="en-US" sz="4400" b="1" dirty="0" err="1" smtClean="0">
                <a:latin typeface="Arial" panose="020B0604020202020204" pitchFamily="34" charset="0"/>
                <a:ea typeface="Calibri" panose="020F0502020204030204" pitchFamily="34" charset="0"/>
                <a:cs typeface="Arial" panose="020B0604020202020204" pitchFamily="34" charset="0"/>
              </a:rPr>
              <a:t>định</a:t>
            </a:r>
            <a:r>
              <a:rPr lang="en-US" sz="4400" b="1" dirty="0" smtClean="0">
                <a:latin typeface="Arial" panose="020B0604020202020204" pitchFamily="34" charset="0"/>
                <a:ea typeface="Calibri" panose="020F0502020204030204" pitchFamily="34" charset="0"/>
                <a:cs typeface="Arial" panose="020B0604020202020204" pitchFamily="34" charset="0"/>
              </a:rPr>
              <a:t> </a:t>
            </a:r>
            <a:r>
              <a:rPr lang="en-US" sz="4400" b="1" dirty="0" err="1" smtClean="0">
                <a:latin typeface="Arial" panose="020B0604020202020204" pitchFamily="34" charset="0"/>
                <a:ea typeface="Calibri" panose="020F0502020204030204" pitchFamily="34" charset="0"/>
                <a:cs typeface="Arial" panose="020B0604020202020204" pitchFamily="34" charset="0"/>
              </a:rPr>
              <a:t>và</a:t>
            </a:r>
            <a:r>
              <a:rPr lang="en-US" sz="4400" b="1" dirty="0" smtClean="0">
                <a:latin typeface="Arial" panose="020B0604020202020204" pitchFamily="34" charset="0"/>
                <a:ea typeface="Calibri" panose="020F0502020204030204" pitchFamily="34" charset="0"/>
                <a:cs typeface="Arial" panose="020B0604020202020204" pitchFamily="34" charset="0"/>
              </a:rPr>
              <a:t> </a:t>
            </a:r>
            <a:r>
              <a:rPr lang="en-US" sz="4400" b="1" dirty="0" err="1" smtClean="0">
                <a:latin typeface="Arial" panose="020B0604020202020204" pitchFamily="34" charset="0"/>
                <a:ea typeface="Calibri" panose="020F0502020204030204" pitchFamily="34" charset="0"/>
                <a:cs typeface="Arial" panose="020B0604020202020204" pitchFamily="34" charset="0"/>
              </a:rPr>
              <a:t>đáp</a:t>
            </a:r>
            <a:r>
              <a:rPr lang="en-US" sz="4400" b="1" dirty="0" smtClean="0">
                <a:latin typeface="Arial" panose="020B0604020202020204" pitchFamily="34" charset="0"/>
                <a:ea typeface="Calibri" panose="020F0502020204030204" pitchFamily="34" charset="0"/>
                <a:cs typeface="Arial" panose="020B0604020202020204" pitchFamily="34" charset="0"/>
              </a:rPr>
              <a:t> </a:t>
            </a:r>
            <a:r>
              <a:rPr lang="en-US" sz="4400" b="1" dirty="0" err="1" smtClean="0">
                <a:latin typeface="Arial" panose="020B0604020202020204" pitchFamily="34" charset="0"/>
                <a:ea typeface="Calibri" panose="020F0502020204030204" pitchFamily="34" charset="0"/>
                <a:cs typeface="Arial" panose="020B0604020202020204" pitchFamily="34" charset="0"/>
              </a:rPr>
              <a:t>ứng</a:t>
            </a:r>
            <a:endParaRPr lang="en-US" sz="4400" b="1" dirty="0">
              <a:latin typeface="Arial" panose="020B0604020202020204" pitchFamily="34"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xmlns="" id="{15CF98DE-32F1-4A44-AAEB-5EC7F616F79A}"/>
              </a:ext>
            </a:extLst>
          </p:cNvPr>
          <p:cNvSpPr/>
          <p:nvPr/>
        </p:nvSpPr>
        <p:spPr>
          <a:xfrm rot="10800000" flipV="1">
            <a:off x="2960534" y="4524967"/>
            <a:ext cx="6311482" cy="1591269"/>
          </a:xfrm>
          <a:prstGeom prst="rect">
            <a:avLst/>
          </a:prstGeom>
        </p:spPr>
        <p:txBody>
          <a:bodyPr wrap="square">
            <a:spAutoFit/>
          </a:bodyPr>
          <a:lstStyle/>
          <a:p>
            <a:pPr algn="ctr">
              <a:lnSpc>
                <a:spcPct val="107000"/>
              </a:lnSpc>
              <a:spcAft>
                <a:spcPts val="800"/>
              </a:spcAft>
            </a:pPr>
            <a:r>
              <a:rPr lang="en-US" sz="4400" b="1" dirty="0" err="1" smtClean="0">
                <a:latin typeface="Arial" panose="020B0604020202020204" pitchFamily="34" charset="0"/>
                <a:ea typeface="Calibri" panose="020F0502020204030204" pitchFamily="34" charset="0"/>
                <a:cs typeface="Arial" panose="020B0604020202020204" pitchFamily="34" charset="0"/>
              </a:rPr>
              <a:t>nhu</a:t>
            </a:r>
            <a:r>
              <a:rPr lang="en-US" sz="4400" b="1" dirty="0" smtClean="0">
                <a:latin typeface="Arial" panose="020B0604020202020204" pitchFamily="34" charset="0"/>
                <a:ea typeface="Calibri" panose="020F0502020204030204" pitchFamily="34" charset="0"/>
                <a:cs typeface="Arial" panose="020B0604020202020204" pitchFamily="34" charset="0"/>
              </a:rPr>
              <a:t> </a:t>
            </a:r>
            <a:r>
              <a:rPr lang="en-US" sz="4400" b="1" dirty="0" err="1" smtClean="0">
                <a:latin typeface="Arial" panose="020B0604020202020204" pitchFamily="34" charset="0"/>
                <a:ea typeface="Calibri" panose="020F0502020204030204" pitchFamily="34" charset="0"/>
                <a:cs typeface="Arial" panose="020B0604020202020204" pitchFamily="34" charset="0"/>
              </a:rPr>
              <a:t>cầu</a:t>
            </a:r>
            <a:r>
              <a:rPr lang="en-US" sz="4400" b="1" dirty="0">
                <a:latin typeface="Arial" panose="020B0604020202020204" pitchFamily="34" charset="0"/>
                <a:ea typeface="Calibri" panose="020F0502020204030204" pitchFamily="34" charset="0"/>
                <a:cs typeface="Arial" panose="020B0604020202020204" pitchFamily="34" charset="0"/>
              </a:rPr>
              <a:t> </a:t>
            </a:r>
            <a:r>
              <a:rPr lang="en-US" sz="4400" b="1" dirty="0" err="1" smtClean="0">
                <a:latin typeface="Arial" panose="020B0604020202020204" pitchFamily="34" charset="0"/>
                <a:ea typeface="Calibri" panose="020F0502020204030204" pitchFamily="34" charset="0"/>
                <a:cs typeface="Arial" panose="020B0604020202020204" pitchFamily="34" charset="0"/>
              </a:rPr>
              <a:t>chăm</a:t>
            </a:r>
            <a:r>
              <a:rPr lang="en-US" sz="4400" b="1" dirty="0" smtClean="0">
                <a:latin typeface="Arial" panose="020B0604020202020204" pitchFamily="34" charset="0"/>
                <a:ea typeface="Calibri" panose="020F0502020204030204" pitchFamily="34" charset="0"/>
                <a:cs typeface="Arial" panose="020B0604020202020204" pitchFamily="34" charset="0"/>
              </a:rPr>
              <a:t> </a:t>
            </a:r>
            <a:r>
              <a:rPr lang="en-US" sz="4400" b="1" dirty="0" err="1" smtClean="0">
                <a:latin typeface="Arial" panose="020B0604020202020204" pitchFamily="34" charset="0"/>
                <a:ea typeface="Calibri" panose="020F0502020204030204" pitchFamily="34" charset="0"/>
                <a:cs typeface="Arial" panose="020B0604020202020204" pitchFamily="34" charset="0"/>
              </a:rPr>
              <a:t>sóc</a:t>
            </a:r>
            <a:r>
              <a:rPr lang="en-US" sz="4400" b="1" dirty="0" smtClean="0">
                <a:latin typeface="Arial" panose="020B0604020202020204" pitchFamily="34" charset="0"/>
                <a:ea typeface="Calibri" panose="020F0502020204030204" pitchFamily="34" charset="0"/>
                <a:cs typeface="Arial" panose="020B0604020202020204" pitchFamily="34" charset="0"/>
              </a:rPr>
              <a:t> </a:t>
            </a:r>
          </a:p>
          <a:p>
            <a:pPr algn="ctr">
              <a:lnSpc>
                <a:spcPct val="107000"/>
              </a:lnSpc>
              <a:spcAft>
                <a:spcPts val="800"/>
              </a:spcAft>
            </a:pPr>
            <a:r>
              <a:rPr lang="en-US" sz="4400" b="1" dirty="0" err="1" smtClean="0">
                <a:latin typeface="Arial" panose="020B0604020202020204" pitchFamily="34" charset="0"/>
                <a:ea typeface="Calibri" panose="020F0502020204030204" pitchFamily="34" charset="0"/>
                <a:cs typeface="Arial" panose="020B0604020202020204" pitchFamily="34" charset="0"/>
              </a:rPr>
              <a:t>sức</a:t>
            </a:r>
            <a:r>
              <a:rPr lang="en-US" sz="4400" b="1" dirty="0" smtClean="0">
                <a:latin typeface="Arial" panose="020B0604020202020204" pitchFamily="34" charset="0"/>
                <a:ea typeface="Calibri" panose="020F0502020204030204" pitchFamily="34" charset="0"/>
                <a:cs typeface="Arial" panose="020B0604020202020204" pitchFamily="34" charset="0"/>
              </a:rPr>
              <a:t> </a:t>
            </a:r>
            <a:r>
              <a:rPr lang="en-US" sz="4400" b="1" dirty="0" err="1" smtClean="0">
                <a:latin typeface="Arial" panose="020B0604020202020204" pitchFamily="34" charset="0"/>
                <a:ea typeface="Calibri" panose="020F0502020204030204" pitchFamily="34" charset="0"/>
                <a:cs typeface="Arial" panose="020B0604020202020204" pitchFamily="34" charset="0"/>
              </a:rPr>
              <a:t>khỏe</a:t>
            </a:r>
            <a:r>
              <a:rPr lang="en-US" sz="4400" b="1" dirty="0" smtClean="0">
                <a:latin typeface="Arial" panose="020B0604020202020204" pitchFamily="34" charset="0"/>
                <a:ea typeface="Calibri" panose="020F0502020204030204" pitchFamily="34" charset="0"/>
                <a:cs typeface="Arial" panose="020B0604020202020204" pitchFamily="34" charset="0"/>
              </a:rPr>
              <a:t> </a:t>
            </a:r>
            <a:r>
              <a:rPr lang="en-US" sz="4400" b="1" dirty="0" err="1" smtClean="0">
                <a:latin typeface="Arial" panose="020B0604020202020204" pitchFamily="34" charset="0"/>
                <a:ea typeface="Calibri" panose="020F0502020204030204" pitchFamily="34" charset="0"/>
                <a:cs typeface="Arial" panose="020B0604020202020204" pitchFamily="34" charset="0"/>
              </a:rPr>
              <a:t>cộng</a:t>
            </a:r>
            <a:r>
              <a:rPr lang="en-US" sz="4400" b="1" dirty="0" smtClean="0">
                <a:latin typeface="Arial" panose="020B0604020202020204" pitchFamily="34" charset="0"/>
                <a:ea typeface="Calibri" panose="020F0502020204030204" pitchFamily="34" charset="0"/>
                <a:cs typeface="Arial" panose="020B0604020202020204" pitchFamily="34" charset="0"/>
              </a:rPr>
              <a:t> </a:t>
            </a:r>
            <a:r>
              <a:rPr lang="en-US" sz="4400" b="1" dirty="0" err="1" smtClean="0">
                <a:latin typeface="Arial" panose="020B0604020202020204" pitchFamily="34" charset="0"/>
                <a:ea typeface="Calibri" panose="020F0502020204030204" pitchFamily="34" charset="0"/>
                <a:cs typeface="Arial" panose="020B0604020202020204" pitchFamily="34" charset="0"/>
              </a:rPr>
              <a:t>đồng</a:t>
            </a:r>
            <a:endParaRPr lang="en-US" sz="4400" b="1" dirty="0">
              <a:latin typeface="Arial" panose="020B0604020202020204" pitchFamily="34" charset="0"/>
              <a:ea typeface="Calibri" panose="020F0502020204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xmlns="" id="{45B37A61-957C-4EF3-859C-CD7B4B06E839}"/>
              </a:ext>
            </a:extLst>
          </p:cNvPr>
          <p:cNvPicPr>
            <a:picLocks noChangeAspect="1"/>
          </p:cNvPicPr>
          <p:nvPr/>
        </p:nvPicPr>
        <p:blipFill>
          <a:blip r:embed="rId4"/>
          <a:stretch>
            <a:fillRect/>
          </a:stretch>
        </p:blipFill>
        <p:spPr>
          <a:xfrm>
            <a:off x="1360002" y="2543175"/>
            <a:ext cx="8613913" cy="1771650"/>
          </a:xfrm>
          <a:prstGeom prst="rect">
            <a:avLst/>
          </a:prstGeom>
        </p:spPr>
      </p:pic>
      <p:pic>
        <p:nvPicPr>
          <p:cNvPr id="5" name="Picture 16" descr="Description: Description: 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9807" y="575487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5" descr="Description: Description: logo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09647" y="567867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Description: Description: Logo IC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13331" y="5627975"/>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4518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9761" y="200129"/>
            <a:ext cx="11524309" cy="584775"/>
          </a:xfrm>
          <a:prstGeom prst="rect">
            <a:avLst/>
          </a:prstGeom>
          <a:noFill/>
        </p:spPr>
        <p:txBody>
          <a:bodyPr wrap="none" rtlCol="0">
            <a:spAutoFit/>
          </a:bodyPr>
          <a:lstStyle/>
          <a:p>
            <a:r>
              <a:rPr lang="vi-VN" sz="3200" dirty="0" smtClean="0"/>
              <a:t>Tại sao cần đánh giá </a:t>
            </a:r>
            <a:r>
              <a:rPr lang="en-US" sz="3200" dirty="0" smtClean="0"/>
              <a:t>n</a:t>
            </a:r>
            <a:r>
              <a:rPr lang="vi-VN" sz="3200" dirty="0" smtClean="0"/>
              <a:t>hu </a:t>
            </a:r>
            <a:r>
              <a:rPr lang="vi-VN" sz="3200" dirty="0" smtClean="0"/>
              <a:t>cầu </a:t>
            </a:r>
            <a:r>
              <a:rPr lang="en-US" sz="3200" dirty="0" err="1" smtClean="0">
                <a:latin typeface="Arial" panose="020B0604020202020204" pitchFamily="34" charset="0"/>
                <a:cs typeface="Arial" panose="020B0604020202020204" pitchFamily="34" charset="0"/>
              </a:rPr>
              <a:t>chăm</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sóc</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sức</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khỏe</a:t>
            </a:r>
            <a:r>
              <a:rPr lang="en-US" sz="3200" dirty="0" smtClean="0"/>
              <a:t> </a:t>
            </a:r>
            <a:r>
              <a:rPr lang="vi-VN" sz="3200" dirty="0" smtClean="0"/>
              <a:t>cộng </a:t>
            </a:r>
            <a:r>
              <a:rPr lang="vi-VN" sz="3200" dirty="0" smtClean="0"/>
              <a:t>đồng</a:t>
            </a:r>
            <a:r>
              <a:rPr lang="en-US" sz="3200" dirty="0" smtClean="0"/>
              <a:t>?</a:t>
            </a:r>
            <a:endParaRPr lang="en-US" sz="3200" dirty="0"/>
          </a:p>
        </p:txBody>
      </p:sp>
      <p:sp>
        <p:nvSpPr>
          <p:cNvPr id="5" name="TextBox 4"/>
          <p:cNvSpPr txBox="1"/>
          <p:nvPr/>
        </p:nvSpPr>
        <p:spPr>
          <a:xfrm>
            <a:off x="1956105" y="1634994"/>
            <a:ext cx="8128000" cy="3046988"/>
          </a:xfrm>
          <a:prstGeom prst="rect">
            <a:avLst/>
          </a:prstGeom>
          <a:noFill/>
        </p:spPr>
        <p:txBody>
          <a:bodyPr wrap="square" rtlCol="0">
            <a:spAutoFit/>
          </a:bodyPr>
          <a:lstStyle/>
          <a:p>
            <a:pPr marL="285750" indent="-285750">
              <a:buFont typeface="Arial"/>
              <a:buChar char="•"/>
            </a:pPr>
            <a:r>
              <a:rPr lang="vi-VN" sz="3200" dirty="0" smtClean="0"/>
              <a:t>Bảo đảm đầu tư đúng vào các dịch vụ y tế</a:t>
            </a:r>
            <a:endParaRPr lang="en-US" sz="3200" dirty="0"/>
          </a:p>
          <a:p>
            <a:endParaRPr lang="en-US" sz="3200" dirty="0"/>
          </a:p>
          <a:p>
            <a:pPr marL="285750" indent="-285750">
              <a:buFont typeface="Arial"/>
              <a:buChar char="•"/>
            </a:pPr>
            <a:r>
              <a:rPr lang="vi-VN" sz="3200" dirty="0" smtClean="0"/>
              <a:t>Xác định vị trí địa lý của các dịch vụ</a:t>
            </a:r>
            <a:endParaRPr lang="en-US" sz="3200" dirty="0"/>
          </a:p>
          <a:p>
            <a:endParaRPr lang="en-US" sz="3200" dirty="0"/>
          </a:p>
          <a:p>
            <a:pPr marL="285750" indent="-285750">
              <a:buFont typeface="Arial"/>
              <a:buChar char="•"/>
            </a:pPr>
            <a:r>
              <a:rPr lang="vi-VN" sz="3200" dirty="0" smtClean="0"/>
              <a:t>Cung cấp dữ liệu để hợp tác với các đối tác khác trong cộng đồng</a:t>
            </a:r>
            <a:endParaRPr lang="en-US" sz="3200" dirty="0" smtClean="0"/>
          </a:p>
        </p:txBody>
      </p:sp>
    </p:spTree>
    <p:extLst>
      <p:ext uri="{BB962C8B-B14F-4D97-AF65-F5344CB8AC3E}">
        <p14:creationId xmlns:p14="http://schemas.microsoft.com/office/powerpoint/2010/main" val="33234626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66FB7D92-A704-4271-8721-5DFE2130B4B4}"/>
              </a:ext>
            </a:extLst>
          </p:cNvPr>
          <p:cNvSpPr/>
          <p:nvPr/>
        </p:nvSpPr>
        <p:spPr>
          <a:xfrm>
            <a:off x="728870" y="675861"/>
            <a:ext cx="10084904" cy="4962705"/>
          </a:xfrm>
          <a:prstGeom prst="rect">
            <a:avLst/>
          </a:prstGeom>
        </p:spPr>
        <p:txBody>
          <a:bodyPr wrap="square">
            <a:spAutoFit/>
          </a:bodyPr>
          <a:lstStyle/>
          <a:p>
            <a:pPr algn="just">
              <a:lnSpc>
                <a:spcPct val="107000"/>
              </a:lnSpc>
              <a:spcAft>
                <a:spcPts val="800"/>
              </a:spcAft>
            </a:pPr>
            <a:r>
              <a:rPr lang="en-US" sz="4000" dirty="0" err="1" smtClean="0">
                <a:latin typeface="Arial" panose="020B0604020202020204" pitchFamily="34" charset="0"/>
                <a:ea typeface="Calibri" panose="020F0502020204030204" pitchFamily="34" charset="0"/>
                <a:cs typeface="Arial" panose="020B0604020202020204" pitchFamily="34" charset="0"/>
              </a:rPr>
              <a:t>Bất</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kì</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cuộc</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thảo</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luận</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nào</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về</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nhu</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cầu</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chăm</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sóc</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sức</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khỏe</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a:t>
            </a:r>
            <a:r>
              <a:rPr lang="en-US" sz="4000" dirty="0" err="1" smtClean="0">
                <a:latin typeface="Arial" panose="020B0604020202020204" pitchFamily="34" charset="0"/>
                <a:ea typeface="Calibri" panose="020F0502020204030204" pitchFamily="34" charset="0"/>
                <a:cs typeface="Arial" panose="020B0604020202020204" pitchFamily="34" charset="0"/>
              </a:rPr>
              <a:t>ộng</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đồng</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phải</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bao</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gồm</a:t>
            </a:r>
            <a:r>
              <a:rPr lang="en-US" sz="4000" dirty="0" smtClean="0">
                <a:latin typeface="Arial" panose="020B0604020202020204" pitchFamily="34" charset="0"/>
                <a:ea typeface="Calibri" panose="020F0502020204030204" pitchFamily="34" charset="0"/>
                <a:cs typeface="Arial" panose="020B0604020202020204" pitchFamily="34" charset="0"/>
              </a:rPr>
              <a:t> 2 </a:t>
            </a:r>
            <a:r>
              <a:rPr lang="en-US" sz="4000" dirty="0" err="1" smtClean="0">
                <a:latin typeface="Arial" panose="020B0604020202020204" pitchFamily="34" charset="0"/>
                <a:ea typeface="Calibri" panose="020F0502020204030204" pitchFamily="34" charset="0"/>
                <a:cs typeface="Arial" panose="020B0604020202020204" pitchFamily="34" charset="0"/>
              </a:rPr>
              <a:t>khía</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cạnh</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chính</a:t>
            </a:r>
            <a:r>
              <a:rPr lang="en-US" sz="4000" dirty="0" smtClean="0">
                <a:latin typeface="Arial" panose="020B0604020202020204" pitchFamily="34" charset="0"/>
                <a:ea typeface="Calibri" panose="020F0502020204030204" pitchFamily="34" charset="0"/>
                <a:cs typeface="Arial" panose="020B0604020202020204" pitchFamily="34" charset="0"/>
              </a:rPr>
              <a:t>:  </a:t>
            </a:r>
            <a:endParaRPr lang="en-US" sz="40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n-US" sz="4000" dirty="0">
              <a:latin typeface="Arial" panose="020B0604020202020204" pitchFamily="34" charset="0"/>
              <a:ea typeface="Calibri" panose="020F0502020204030204" pitchFamily="34" charset="0"/>
              <a:cs typeface="Arial" panose="020B0604020202020204" pitchFamily="34" charset="0"/>
            </a:endParaRPr>
          </a:p>
          <a:p>
            <a:pPr marL="342900" indent="-342900" algn="just">
              <a:lnSpc>
                <a:spcPct val="107000"/>
              </a:lnSpc>
              <a:spcAft>
                <a:spcPts val="800"/>
              </a:spcAft>
              <a:buAutoNum type="arabicParenR"/>
            </a:pP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b="1" dirty="0" err="1" smtClean="0">
                <a:latin typeface="Arial" panose="020B0604020202020204" pitchFamily="34" charset="0"/>
                <a:ea typeface="Calibri" panose="020F0502020204030204" pitchFamily="34" charset="0"/>
                <a:cs typeface="Arial" panose="020B0604020202020204" pitchFamily="34" charset="0"/>
              </a:rPr>
              <a:t>Định</a:t>
            </a:r>
            <a:r>
              <a:rPr lang="en-US" sz="4000" b="1" dirty="0" smtClean="0">
                <a:latin typeface="Arial" panose="020B0604020202020204" pitchFamily="34" charset="0"/>
                <a:ea typeface="Calibri" panose="020F0502020204030204" pitchFamily="34" charset="0"/>
                <a:cs typeface="Arial" panose="020B0604020202020204" pitchFamily="34" charset="0"/>
              </a:rPr>
              <a:t> </a:t>
            </a:r>
            <a:r>
              <a:rPr lang="en-US" sz="4000" b="1" dirty="0" err="1" smtClean="0">
                <a:latin typeface="Arial" panose="020B0604020202020204" pitchFamily="34" charset="0"/>
                <a:ea typeface="Calibri" panose="020F0502020204030204" pitchFamily="34" charset="0"/>
                <a:cs typeface="Arial" panose="020B0604020202020204" pitchFamily="34" charset="0"/>
              </a:rPr>
              <a:t>nghĩa</a:t>
            </a:r>
            <a:r>
              <a:rPr lang="en-US" sz="4000" b="1"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về</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a:t>
            </a:r>
            <a:r>
              <a:rPr lang="en-US" sz="4000" dirty="0" err="1" smtClean="0">
                <a:latin typeface="Arial" panose="020B0604020202020204" pitchFamily="34" charset="0"/>
                <a:ea typeface="Calibri" panose="020F0502020204030204" pitchFamily="34" charset="0"/>
                <a:cs typeface="Arial" panose="020B0604020202020204" pitchFamily="34" charset="0"/>
              </a:rPr>
              <a:t>ộng</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đồng</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và</a:t>
            </a:r>
            <a:endParaRPr lang="en-US" sz="4000" b="1" dirty="0">
              <a:latin typeface="Arial" panose="020B0604020202020204" pitchFamily="34" charset="0"/>
              <a:ea typeface="Calibri" panose="020F0502020204030204" pitchFamily="34" charset="0"/>
              <a:cs typeface="Arial" panose="020B0604020202020204" pitchFamily="34" charset="0"/>
            </a:endParaRPr>
          </a:p>
          <a:p>
            <a:pPr marL="342900" indent="-342900" algn="just">
              <a:lnSpc>
                <a:spcPct val="107000"/>
              </a:lnSpc>
              <a:spcAft>
                <a:spcPts val="800"/>
              </a:spcAft>
              <a:buAutoNum type="arabicParenR"/>
            </a:pP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Một</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b="1" dirty="0" err="1" smtClean="0">
                <a:latin typeface="Arial" panose="020B0604020202020204" pitchFamily="34" charset="0"/>
                <a:ea typeface="Calibri" panose="020F0502020204030204" pitchFamily="34" charset="0"/>
                <a:cs typeface="Arial" panose="020B0604020202020204" pitchFamily="34" charset="0"/>
              </a:rPr>
              <a:t>sự</a:t>
            </a:r>
            <a:r>
              <a:rPr lang="en-US" sz="4000" b="1" dirty="0" smtClean="0">
                <a:latin typeface="Arial" panose="020B0604020202020204" pitchFamily="34" charset="0"/>
                <a:ea typeface="Calibri" panose="020F0502020204030204" pitchFamily="34" charset="0"/>
                <a:cs typeface="Arial" panose="020B0604020202020204" pitchFamily="34" charset="0"/>
              </a:rPr>
              <a:t> </a:t>
            </a:r>
            <a:r>
              <a:rPr lang="en-US" sz="4000" b="1" dirty="0" err="1" smtClean="0">
                <a:latin typeface="Arial" panose="020B0604020202020204" pitchFamily="34" charset="0"/>
                <a:ea typeface="Calibri" panose="020F0502020204030204" pitchFamily="34" charset="0"/>
                <a:cs typeface="Arial" panose="020B0604020202020204" pitchFamily="34" charset="0"/>
              </a:rPr>
              <a:t>đánh</a:t>
            </a:r>
            <a:r>
              <a:rPr lang="en-US" sz="4000" b="1" dirty="0" smtClean="0">
                <a:latin typeface="Arial" panose="020B0604020202020204" pitchFamily="34" charset="0"/>
                <a:ea typeface="Calibri" panose="020F0502020204030204" pitchFamily="34" charset="0"/>
                <a:cs typeface="Arial" panose="020B0604020202020204" pitchFamily="34" charset="0"/>
              </a:rPr>
              <a:t> </a:t>
            </a:r>
            <a:r>
              <a:rPr lang="en-US" sz="4000" b="1" dirty="0" err="1" smtClean="0">
                <a:latin typeface="Arial" panose="020B0604020202020204" pitchFamily="34" charset="0"/>
                <a:ea typeface="Calibri" panose="020F0502020204030204" pitchFamily="34" charset="0"/>
                <a:cs typeface="Arial" panose="020B0604020202020204" pitchFamily="34" charset="0"/>
              </a:rPr>
              <a:t>giá</a:t>
            </a:r>
            <a:r>
              <a:rPr lang="en-US" sz="4000" b="1"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về</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nhu</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cầu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chăm</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sóc</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sức</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khỏe</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của</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cộng</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đồng</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cụ</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thể</a:t>
            </a:r>
            <a:r>
              <a:rPr lang="en-US" sz="4000" dirty="0" smtClean="0">
                <a:latin typeface="Arial" panose="020B0604020202020204" pitchFamily="34" charset="0"/>
                <a:ea typeface="Calibri" panose="020F0502020204030204" pitchFamily="34" charset="0"/>
                <a:cs typeface="Arial" panose="020B0604020202020204" pitchFamily="34" charset="0"/>
              </a:rPr>
              <a:t> </a:t>
            </a:r>
            <a:r>
              <a:rPr lang="en-US" sz="4000" dirty="0" err="1" smtClean="0">
                <a:latin typeface="Arial" panose="020B0604020202020204" pitchFamily="34" charset="0"/>
                <a:ea typeface="Calibri" panose="020F0502020204030204" pitchFamily="34" charset="0"/>
                <a:cs typeface="Arial" panose="020B0604020202020204" pitchFamily="34" charset="0"/>
              </a:rPr>
              <a:t>đó</a:t>
            </a:r>
            <a:r>
              <a:rPr lang="en-US" sz="4000" dirty="0" smtClean="0">
                <a:latin typeface="Arial" panose="020B0604020202020204" pitchFamily="34" charset="0"/>
                <a:ea typeface="Calibri" panose="020F0502020204030204" pitchFamily="34" charset="0"/>
                <a:cs typeface="Arial" panose="020B0604020202020204" pitchFamily="34" charset="0"/>
              </a:rPr>
              <a:t>.</a:t>
            </a:r>
            <a:endParaRPr lang="en-US" sz="40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454097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36CCA45-F094-44BD-8D08-176E03DE4FC8}"/>
              </a:ext>
            </a:extLst>
          </p:cNvPr>
          <p:cNvPicPr>
            <a:picLocks noChangeAspect="1"/>
          </p:cNvPicPr>
          <p:nvPr/>
        </p:nvPicPr>
        <p:blipFill>
          <a:blip r:embed="rId3"/>
          <a:stretch>
            <a:fillRect/>
          </a:stretch>
        </p:blipFill>
        <p:spPr>
          <a:xfrm>
            <a:off x="1545132" y="1945495"/>
            <a:ext cx="8488555" cy="4321914"/>
          </a:xfrm>
          <a:prstGeom prst="rect">
            <a:avLst/>
          </a:prstGeom>
        </p:spPr>
      </p:pic>
      <p:sp>
        <p:nvSpPr>
          <p:cNvPr id="4" name="Rectangle 1">
            <a:extLst>
              <a:ext uri="{FF2B5EF4-FFF2-40B4-BE49-F238E27FC236}">
                <a16:creationId xmlns:a16="http://schemas.microsoft.com/office/drawing/2014/main" xmlns="" id="{F1B1EB7A-6D1F-4424-B32D-A52539367DA3}"/>
              </a:ext>
            </a:extLst>
          </p:cNvPr>
          <p:cNvSpPr>
            <a:spLocks noChangeArrowheads="1"/>
          </p:cNvSpPr>
          <p:nvPr/>
        </p:nvSpPr>
        <p:spPr bwMode="auto">
          <a:xfrm>
            <a:off x="219456" y="156453"/>
            <a:ext cx="11686032"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defTabSz="914400" eaLnBrk="0" fontAlgn="base" hangingPunct="0">
              <a:spcBef>
                <a:spcPct val="0"/>
              </a:spcBef>
              <a:spcAft>
                <a:spcPct val="0"/>
              </a:spcAft>
            </a:pPr>
            <a:r>
              <a:rPr lang="vi-VN" altLang="en-US" sz="3200" dirty="0">
                <a:cs typeface="Times New Roman" panose="02020603050405020304" pitchFamily="18" charset="0"/>
              </a:rPr>
              <a:t>Đối với </a:t>
            </a:r>
            <a:r>
              <a:rPr lang="en-US" altLang="en-US" sz="3200" dirty="0" err="1" smtClean="0">
                <a:latin typeface="Arial" panose="020B0604020202020204" pitchFamily="34" charset="0"/>
                <a:cs typeface="Arial" panose="020B0604020202020204" pitchFamily="34" charset="0"/>
              </a:rPr>
              <a:t>những</a:t>
            </a:r>
            <a:r>
              <a:rPr lang="en-US" altLang="en-US" sz="3200" dirty="0" smtClean="0">
                <a:cs typeface="Times New Roman" panose="02020603050405020304" pitchFamily="18" charset="0"/>
              </a:rPr>
              <a:t> </a:t>
            </a:r>
            <a:r>
              <a:rPr lang="vi-VN" altLang="en-US" sz="3200" dirty="0" smtClean="0">
                <a:cs typeface="Times New Roman" panose="02020603050405020304" pitchFamily="18" charset="0"/>
              </a:rPr>
              <a:t>nhu </a:t>
            </a:r>
            <a:r>
              <a:rPr lang="vi-VN" altLang="en-US" sz="3200" dirty="0">
                <a:cs typeface="Times New Roman" panose="02020603050405020304" pitchFamily="18" charset="0"/>
              </a:rPr>
              <a:t>cầu chăm sóc sức khoẻ chúng tôi sẽ xác định cộng đồng là những người sống trong cùng một khu vực địa lý</a:t>
            </a:r>
            <a:endParaRPr kumimoji="0" lang="en-US" altLang="en-US" sz="3200" b="0" i="0" u="none" strike="noStrike" cap="none" normalizeH="0" baseline="0" dirty="0">
              <a:ln>
                <a:noFill/>
              </a:ln>
              <a:solidFill>
                <a:schemeClr val="tx1"/>
              </a:solidFill>
              <a:effectLst/>
              <a:cs typeface="Times New Roman" panose="02020603050405020304" pitchFamily="18" charset="0"/>
            </a:endParaRPr>
          </a:p>
        </p:txBody>
      </p:sp>
    </p:spTree>
    <p:extLst>
      <p:ext uri="{BB962C8B-B14F-4D97-AF65-F5344CB8AC3E}">
        <p14:creationId xmlns:p14="http://schemas.microsoft.com/office/powerpoint/2010/main" val="10711572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C79A2B8-6A69-466C-8236-E7CA28842041}"/>
              </a:ext>
            </a:extLst>
          </p:cNvPr>
          <p:cNvSpPr/>
          <p:nvPr/>
        </p:nvSpPr>
        <p:spPr>
          <a:xfrm>
            <a:off x="861391" y="737704"/>
            <a:ext cx="7818784" cy="4615623"/>
          </a:xfrm>
          <a:prstGeom prst="rect">
            <a:avLst/>
          </a:prstGeom>
        </p:spPr>
        <p:txBody>
          <a:bodyPr wrap="square">
            <a:spAutoFit/>
          </a:bodyPr>
          <a:lstStyle/>
          <a:p>
            <a:pPr algn="just">
              <a:lnSpc>
                <a:spcPct val="107000"/>
              </a:lnSpc>
              <a:spcAft>
                <a:spcPts val="800"/>
              </a:spcAft>
            </a:pPr>
            <a:r>
              <a:rPr lang="vi-VN" sz="3200" dirty="0">
                <a:ea typeface="Calibri" panose="020F0502020204030204" pitchFamily="34" charset="0"/>
                <a:cs typeface="Times New Roman" panose="02020603050405020304" pitchFamily="18" charset="0"/>
              </a:rPr>
              <a:t>Để </a:t>
            </a:r>
            <a:r>
              <a:rPr lang="en-US" sz="3200" dirty="0">
                <a:latin typeface="Arial" panose="020B0604020202020204" pitchFamily="34" charset="0"/>
                <a:ea typeface="Calibri" panose="020F0502020204030204" pitchFamily="34" charset="0"/>
                <a:cs typeface="Arial" panose="020B0604020202020204" pitchFamily="34" charset="0"/>
              </a:rPr>
              <a:t>x</a:t>
            </a:r>
            <a:r>
              <a:rPr lang="vi-VN" sz="3200" dirty="0" smtClean="0">
                <a:latin typeface="Arial" panose="020B0604020202020204" pitchFamily="34" charset="0"/>
                <a:ea typeface="Calibri" panose="020F0502020204030204" pitchFamily="34" charset="0"/>
                <a:cs typeface="Arial" panose="020B0604020202020204" pitchFamily="34" charset="0"/>
              </a:rPr>
              <a:t>á</a:t>
            </a:r>
            <a:r>
              <a:rPr lang="vi-VN" sz="3200" dirty="0" smtClean="0">
                <a:ea typeface="Calibri" panose="020F0502020204030204" pitchFamily="34" charset="0"/>
                <a:cs typeface="Times New Roman" panose="02020603050405020304" pitchFamily="18" charset="0"/>
              </a:rPr>
              <a:t>c </a:t>
            </a:r>
            <a:r>
              <a:rPr lang="vi-VN" sz="3200" dirty="0">
                <a:ea typeface="Calibri" panose="020F0502020204030204" pitchFamily="34" charset="0"/>
                <a:cs typeface="Times New Roman" panose="02020603050405020304" pitchFamily="18" charset="0"/>
              </a:rPr>
              <a:t>định </a:t>
            </a:r>
            <a:r>
              <a:rPr lang="en-US" sz="3200" dirty="0" err="1" smtClean="0">
                <a:latin typeface="Arial" panose="020B0604020202020204" pitchFamily="34" charset="0"/>
                <a:ea typeface="Calibri" panose="020F0502020204030204" pitchFamily="34" charset="0"/>
                <a:cs typeface="Arial" panose="020B0604020202020204" pitchFamily="34" charset="0"/>
              </a:rPr>
              <a:t>nhu</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cầu</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chăm</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sóc</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sức</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khỏe</a:t>
            </a:r>
            <a:r>
              <a:rPr lang="vi-VN" sz="3200" dirty="0" smtClean="0">
                <a:latin typeface="Arial" panose="020B0604020202020204" pitchFamily="34" charset="0"/>
                <a:ea typeface="Calibri" panose="020F0502020204030204" pitchFamily="34" charset="0"/>
                <a:cs typeface="Arial" panose="020B0604020202020204" pitchFamily="34" charset="0"/>
              </a:rPr>
              <a:t> </a:t>
            </a:r>
            <a:r>
              <a:rPr lang="vi-VN" sz="3200" dirty="0">
                <a:ea typeface="Calibri" panose="020F0502020204030204" pitchFamily="34" charset="0"/>
                <a:cs typeface="Times New Roman" panose="02020603050405020304" pitchFamily="18" charset="0"/>
              </a:rPr>
              <a:t>cộng đồng một </a:t>
            </a:r>
            <a:r>
              <a:rPr lang="en-US" sz="3200" dirty="0">
                <a:ea typeface="Calibri" panose="020F0502020204030204" pitchFamily="34" charset="0"/>
                <a:cs typeface="Times New Roman" panose="02020603050405020304" pitchFamily="18" charset="0"/>
              </a:rPr>
              <a:t>đ</a:t>
            </a:r>
            <a:r>
              <a:rPr lang="vi-VN" sz="3200" dirty="0" smtClean="0">
                <a:ea typeface="Calibri" panose="020F0502020204030204" pitchFamily="34" charset="0"/>
                <a:cs typeface="Times New Roman" panose="02020603050405020304" pitchFamily="18" charset="0"/>
              </a:rPr>
              <a:t>ánh </a:t>
            </a:r>
            <a:r>
              <a:rPr lang="vi-VN" sz="3200" dirty="0">
                <a:ea typeface="Calibri" panose="020F0502020204030204" pitchFamily="34" charset="0"/>
                <a:cs typeface="Times New Roman" panose="02020603050405020304" pitchFamily="18" charset="0"/>
              </a:rPr>
              <a:t>giá phải được thực hiện bao gồm tối thiểu 10 yếu tố hàng đầu:</a:t>
            </a:r>
            <a:endParaRPr lang="en-US" sz="3200" dirty="0" smtClean="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US" sz="3200" dirty="0" err="1" smtClean="0">
                <a:latin typeface="Arial" panose="020B0604020202020204" pitchFamily="34" charset="0"/>
                <a:ea typeface="Calibri" panose="020F0502020204030204" pitchFamily="34" charset="0"/>
                <a:cs typeface="Arial" panose="020B0604020202020204" pitchFamily="34" charset="0"/>
              </a:rPr>
              <a:t>Tỷ</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lệ</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mắc</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bệnh</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và</a:t>
            </a:r>
            <a:r>
              <a:rPr lang="en-US" sz="3200" dirty="0" smtClean="0">
                <a:latin typeface="Arial" panose="020B0604020202020204" pitchFamily="34" charset="0"/>
                <a:ea typeface="Calibri" panose="020F0502020204030204" pitchFamily="34" charset="0"/>
                <a:cs typeface="Arial" panose="020B0604020202020204" pitchFamily="34" charset="0"/>
              </a:rPr>
              <a:t>/</a:t>
            </a:r>
            <a:r>
              <a:rPr lang="en-US" sz="3200" dirty="0" err="1" smtClean="0">
                <a:latin typeface="Arial" panose="020B0604020202020204" pitchFamily="34" charset="0"/>
                <a:ea typeface="Calibri" panose="020F0502020204030204" pitchFamily="34" charset="0"/>
                <a:cs typeface="Arial" panose="020B0604020202020204" pitchFamily="34" charset="0"/>
              </a:rPr>
              <a:t>hoặc</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tỷ</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lệ</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hiện</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mắc</a:t>
            </a:r>
            <a:endParaRPr lang="en-US" sz="3200" b="1" dirty="0" smtClean="0">
              <a:latin typeface="Arial" panose="020B0604020202020204" pitchFamily="34" charset="0"/>
              <a:ea typeface="Calibri" panose="020F0502020204030204" pitchFamily="34" charset="0"/>
              <a:cs typeface="Arial" panose="020B0604020202020204" pitchFamily="34" charset="0"/>
            </a:endParaRPr>
          </a:p>
          <a:p>
            <a:pPr marL="285750" indent="-285750" algn="just">
              <a:lnSpc>
                <a:spcPct val="107000"/>
              </a:lnSpc>
              <a:spcAft>
                <a:spcPts val="800"/>
              </a:spcAft>
              <a:buFont typeface="Arial" panose="020B0604020202020204" pitchFamily="34" charset="0"/>
              <a:buChar char="•"/>
            </a:pPr>
            <a:r>
              <a:rPr lang="en-US" sz="3200" dirty="0" err="1" smtClean="0">
                <a:latin typeface="Arial" panose="020B0604020202020204" pitchFamily="34" charset="0"/>
                <a:ea typeface="Calibri" panose="020F0502020204030204" pitchFamily="34" charset="0"/>
                <a:cs typeface="Arial" panose="020B0604020202020204" pitchFamily="34" charset="0"/>
              </a:rPr>
              <a:t>Phòng</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nội</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trú</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phòng</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cấp</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cứu</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và</a:t>
            </a:r>
            <a:r>
              <a:rPr lang="en-US" sz="3200" dirty="0" smtClean="0">
                <a:latin typeface="Arial" panose="020B0604020202020204" pitchFamily="34" charset="0"/>
                <a:ea typeface="Calibri" panose="020F0502020204030204" pitchFamily="34" charset="0"/>
                <a:cs typeface="Arial" panose="020B0604020202020204" pitchFamily="34" charset="0"/>
              </a:rPr>
              <a:t>/</a:t>
            </a:r>
            <a:r>
              <a:rPr lang="en-US" sz="3200" dirty="0" err="1" smtClean="0">
                <a:latin typeface="Arial" panose="020B0604020202020204" pitchFamily="34" charset="0"/>
                <a:ea typeface="Calibri" panose="020F0502020204030204" pitchFamily="34" charset="0"/>
                <a:cs typeface="Arial" panose="020B0604020202020204" pitchFamily="34" charset="0"/>
              </a:rPr>
              <a:t>hoặc</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sử</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dụng</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ngoại</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trú</a:t>
            </a:r>
            <a:endParaRPr lang="en-US" sz="3200" dirty="0" smtClean="0">
              <a:latin typeface="Arial" panose="020B0604020202020204" pitchFamily="34" charset="0"/>
              <a:ea typeface="Calibri" panose="020F0502020204030204" pitchFamily="34" charset="0"/>
              <a:cs typeface="Arial" panose="020B0604020202020204" pitchFamily="34" charset="0"/>
            </a:endParaRPr>
          </a:p>
          <a:p>
            <a:pPr marL="285750" indent="-285750" algn="just">
              <a:lnSpc>
                <a:spcPct val="107000"/>
              </a:lnSpc>
              <a:spcAft>
                <a:spcPts val="800"/>
              </a:spcAft>
              <a:buFont typeface="Arial" panose="020B0604020202020204" pitchFamily="34" charset="0"/>
              <a:buChar char="•"/>
            </a:pPr>
            <a:r>
              <a:rPr lang="en-US" sz="3200" dirty="0" err="1" smtClean="0">
                <a:latin typeface="Arial" panose="020B0604020202020204" pitchFamily="34" charset="0"/>
                <a:ea typeface="Calibri" panose="020F0502020204030204" pitchFamily="34" charset="0"/>
                <a:cs typeface="Arial" panose="020B0604020202020204" pitchFamily="34" charset="0"/>
              </a:rPr>
              <a:t>Sự</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phân</a:t>
            </a:r>
            <a:r>
              <a:rPr lang="en-US" sz="3200" dirty="0">
                <a:latin typeface="Arial" panose="020B0604020202020204" pitchFamily="34" charset="0"/>
                <a:ea typeface="Calibri" panose="020F0502020204030204" pitchFamily="34" charset="0"/>
                <a:cs typeface="Arial" panose="020B0604020202020204" pitchFamily="34" charset="0"/>
              </a:rPr>
              <a:t> chia </a:t>
            </a:r>
            <a:r>
              <a:rPr lang="en-US" sz="3200" dirty="0" err="1" smtClean="0">
                <a:latin typeface="Arial" panose="020B0604020202020204" pitchFamily="34" charset="0"/>
                <a:ea typeface="Calibri" panose="020F0502020204030204" pitchFamily="34" charset="0"/>
                <a:cs typeface="Arial" panose="020B0604020202020204" pitchFamily="34" charset="0"/>
              </a:rPr>
              <a:t>tuổi</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của</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công</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dân</a:t>
            </a:r>
            <a:endParaRPr lang="en-US" sz="3200" dirty="0">
              <a:latin typeface="Arial" panose="020B060402020202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xmlns="" id="{57558363-3F67-4796-9E24-881351121D7D}"/>
              </a:ext>
            </a:extLst>
          </p:cNvPr>
          <p:cNvPicPr>
            <a:picLocks noChangeAspect="1"/>
          </p:cNvPicPr>
          <p:nvPr/>
        </p:nvPicPr>
        <p:blipFill>
          <a:blip r:embed="rId4"/>
          <a:stretch>
            <a:fillRect/>
          </a:stretch>
        </p:blipFill>
        <p:spPr>
          <a:xfrm>
            <a:off x="7797800" y="4025900"/>
            <a:ext cx="3657600" cy="2086360"/>
          </a:xfrm>
          <a:prstGeom prst="rect">
            <a:avLst/>
          </a:prstGeom>
        </p:spPr>
      </p:pic>
      <p:pic>
        <p:nvPicPr>
          <p:cNvPr id="5" name="Picture 16" descr="Description: Description: 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276" y="5540760"/>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116" y="5464560"/>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70800" y="5413856"/>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835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47E3EF19-39B5-4D7A-8DB5-F8A2314905A3}"/>
              </a:ext>
            </a:extLst>
          </p:cNvPr>
          <p:cNvSpPr/>
          <p:nvPr/>
        </p:nvSpPr>
        <p:spPr>
          <a:xfrm>
            <a:off x="558382" y="91440"/>
            <a:ext cx="8560905" cy="6079870"/>
          </a:xfrm>
          <a:prstGeom prst="rect">
            <a:avLst/>
          </a:prstGeom>
        </p:spPr>
        <p:txBody>
          <a:bodyPr wrap="square">
            <a:spAutoFit/>
          </a:bodyPr>
          <a:lstStyle/>
          <a:p>
            <a:pPr>
              <a:lnSpc>
                <a:spcPct val="107000"/>
              </a:lnSpc>
              <a:spcAft>
                <a:spcPts val="800"/>
              </a:spcAft>
            </a:pPr>
            <a:r>
              <a:rPr lang="en-US" sz="3200" b="1" dirty="0" err="1">
                <a:latin typeface="Arial" panose="020B0604020202020204" pitchFamily="34" charset="0"/>
                <a:ea typeface="Calibri" panose="020F0502020204030204" pitchFamily="34" charset="0"/>
                <a:cs typeface="Arial" panose="020B0604020202020204" pitchFamily="34" charset="0"/>
              </a:rPr>
              <a:t>Tiếp</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smtClean="0">
                <a:latin typeface="Arial" panose="020B0604020202020204" pitchFamily="34" charset="0"/>
                <a:ea typeface="Calibri" panose="020F0502020204030204" pitchFamily="34" charset="0"/>
                <a:cs typeface="Arial" panose="020B0604020202020204" pitchFamily="34" charset="0"/>
              </a:rPr>
              <a:t>tục</a:t>
            </a:r>
            <a:r>
              <a:rPr lang="en-US" sz="3200" b="1" dirty="0" smtClean="0">
                <a:latin typeface="Arial" panose="020B0604020202020204" pitchFamily="34" charset="0"/>
                <a:ea typeface="Calibri" panose="020F0502020204030204" pitchFamily="34" charset="0"/>
                <a:cs typeface="Arial" panose="020B0604020202020204" pitchFamily="34" charset="0"/>
              </a:rPr>
              <a:t>-</a:t>
            </a:r>
            <a:endParaRPr lang="en-US" sz="3200" b="1" dirty="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vi-VN" sz="3200" dirty="0">
                <a:latin typeface="Arial" panose="020B0604020202020204" pitchFamily="34" charset="0"/>
                <a:ea typeface="Calibri" panose="020F0502020204030204" pitchFamily="34" charset="0"/>
                <a:cs typeface="Arial" panose="020B0604020202020204" pitchFamily="34" charset="0"/>
              </a:rPr>
              <a:t>Thu nhập của hộ gia đình, </a:t>
            </a:r>
            <a:r>
              <a:rPr lang="en-US" sz="3200" dirty="0" smtClean="0">
                <a:latin typeface="Arial" panose="020B0604020202020204" pitchFamily="34" charset="0"/>
                <a:ea typeface="Calibri" panose="020F0502020204030204" pitchFamily="34" charset="0"/>
                <a:cs typeface="Arial" panose="020B0604020202020204" pitchFamily="34" charset="0"/>
              </a:rPr>
              <a:t>t</a:t>
            </a:r>
            <a:r>
              <a:rPr lang="vi-VN" sz="3200" dirty="0" smtClean="0">
                <a:latin typeface="Arial" panose="020B0604020202020204" pitchFamily="34" charset="0"/>
                <a:ea typeface="Calibri" panose="020F0502020204030204" pitchFamily="34" charset="0"/>
                <a:cs typeface="Arial" panose="020B0604020202020204" pitchFamily="34" charset="0"/>
              </a:rPr>
              <a:t>hất </a:t>
            </a:r>
            <a:r>
              <a:rPr lang="vi-VN" sz="3200" dirty="0" smtClean="0">
                <a:latin typeface="Arial" panose="020B0604020202020204" pitchFamily="34" charset="0"/>
                <a:ea typeface="Calibri" panose="020F0502020204030204" pitchFamily="34" charset="0"/>
                <a:cs typeface="Arial" panose="020B0604020202020204" pitchFamily="34" charset="0"/>
              </a:rPr>
              <a:t>nghiệp</a:t>
            </a:r>
            <a:endParaRPr lang="en-US" sz="3200" dirty="0" smtClean="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sz="3200" dirty="0" err="1" smtClean="0">
                <a:latin typeface="Arial" panose="020B0604020202020204" pitchFamily="34" charset="0"/>
                <a:ea typeface="Calibri" panose="020F0502020204030204" pitchFamily="34" charset="0"/>
                <a:cs typeface="Arial" panose="020B0604020202020204" pitchFamily="34" charset="0"/>
              </a:rPr>
              <a:t>Quyền</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sở</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hữu</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tài</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sản</a:t>
            </a:r>
            <a:r>
              <a:rPr lang="en-US" sz="3200" dirty="0" smtClean="0">
                <a:latin typeface="Arial" panose="020B0604020202020204" pitchFamily="34" charset="0"/>
                <a:ea typeface="Calibri" panose="020F0502020204030204" pitchFamily="34" charset="0"/>
                <a:cs typeface="Arial" panose="020B0604020202020204" pitchFamily="34" charset="0"/>
              </a:rPr>
              <a:t>/</a:t>
            </a:r>
            <a:r>
              <a:rPr lang="en-US" sz="3200" dirty="0" err="1" smtClean="0">
                <a:latin typeface="Arial" panose="020B0604020202020204" pitchFamily="34" charset="0"/>
                <a:ea typeface="Calibri" panose="020F0502020204030204" pitchFamily="34" charset="0"/>
                <a:cs typeface="Arial" panose="020B0604020202020204" pitchFamily="34" charset="0"/>
              </a:rPr>
              <a:t>cho</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thuê</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tài</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sản</a:t>
            </a:r>
            <a:endParaRPr lang="en-US" sz="3200" dirty="0" smtClean="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vi-VN" sz="3200" dirty="0">
                <a:latin typeface="Arial" panose="020B0604020202020204" pitchFamily="34" charset="0"/>
                <a:ea typeface="Calibri" panose="020F0502020204030204" pitchFamily="34" charset="0"/>
                <a:cs typeface="Arial" panose="020B0604020202020204" pitchFamily="34" charset="0"/>
              </a:rPr>
              <a:t>Bắt giữ, hoạt động tội </a:t>
            </a:r>
            <a:r>
              <a:rPr lang="vi-VN" sz="3200" dirty="0" smtClean="0">
                <a:latin typeface="Arial" panose="020B0604020202020204" pitchFamily="34" charset="0"/>
                <a:ea typeface="Calibri" panose="020F0502020204030204" pitchFamily="34" charset="0"/>
                <a:cs typeface="Arial" panose="020B0604020202020204" pitchFamily="34" charset="0"/>
              </a:rPr>
              <a:t>phạm</a:t>
            </a:r>
            <a:endParaRPr lang="en-US" sz="3200" dirty="0" smtClean="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sz="3200" dirty="0" err="1" smtClean="0">
                <a:latin typeface="Arial" panose="020B0604020202020204" pitchFamily="34" charset="0"/>
                <a:ea typeface="Calibri" panose="020F0502020204030204" pitchFamily="34" charset="0"/>
                <a:cs typeface="Arial" panose="020B0604020202020204" pitchFamily="34" charset="0"/>
              </a:rPr>
              <a:t>Khoảng</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cách</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tới</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các</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nguồn</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thực</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phẩm</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lành</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mạnh</a:t>
            </a:r>
            <a:r>
              <a:rPr lang="en-US" sz="3200" dirty="0" smtClean="0">
                <a:latin typeface="Arial" panose="020B0604020202020204" pitchFamily="34" charset="0"/>
                <a:ea typeface="Calibri" panose="020F0502020204030204" pitchFamily="34" charset="0"/>
                <a:cs typeface="Arial" panose="020B0604020202020204" pitchFamily="34" charset="0"/>
              </a:rPr>
              <a:t>  </a:t>
            </a:r>
            <a:endParaRPr lang="en-US" sz="3200" dirty="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sz="3200" dirty="0" err="1" smtClean="0">
                <a:latin typeface="Arial" panose="020B0604020202020204" pitchFamily="34" charset="0"/>
                <a:ea typeface="Calibri" panose="020F0502020204030204" pitchFamily="34" charset="0"/>
                <a:cs typeface="Arial" panose="020B0604020202020204" pitchFamily="34" charset="0"/>
              </a:rPr>
              <a:t>Khoảng</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cách</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tới</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các</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dịch</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vụ</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xã</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hội</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và</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dịch</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vụ</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cơ</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bản</a:t>
            </a:r>
            <a:r>
              <a:rPr lang="en-US" sz="3200" dirty="0" smtClean="0">
                <a:latin typeface="Arial" panose="020B0604020202020204" pitchFamily="34" charset="0"/>
                <a:ea typeface="Calibri" panose="020F0502020204030204" pitchFamily="34" charset="0"/>
                <a:cs typeface="Arial" panose="020B0604020202020204" pitchFamily="34" charset="0"/>
              </a:rPr>
              <a:t>  </a:t>
            </a:r>
            <a:endParaRPr lang="en-US" sz="3200" dirty="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sz="3200" dirty="0" err="1">
                <a:latin typeface="Arial" panose="020B0604020202020204" pitchFamily="34" charset="0"/>
                <a:ea typeface="Calibri" panose="020F0502020204030204" pitchFamily="34" charset="0"/>
                <a:cs typeface="Arial" panose="020B0604020202020204" pitchFamily="34" charset="0"/>
              </a:rPr>
              <a:t>Công</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viên</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tiện</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nghi</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giải</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trí</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không</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gian</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mở</a:t>
            </a:r>
            <a:r>
              <a:rPr lang="en-US" sz="3200" dirty="0">
                <a:latin typeface="Arial" panose="020B0604020202020204" pitchFamily="34" charset="0"/>
                <a:ea typeface="Calibri" panose="020F0502020204030204" pitchFamily="34" charset="0"/>
                <a:cs typeface="Arial" panose="020B0604020202020204" pitchFamily="34" charset="0"/>
              </a:rPr>
              <a:t> </a:t>
            </a:r>
            <a:endParaRPr lang="en-US" sz="3200" dirty="0" smtClean="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sz="3200" dirty="0" err="1">
                <a:latin typeface="Arial" panose="020B0604020202020204" pitchFamily="34" charset="0"/>
                <a:ea typeface="Calibri" panose="020F0502020204030204" pitchFamily="34" charset="0"/>
                <a:cs typeface="Arial" panose="020B0604020202020204" pitchFamily="34" charset="0"/>
              </a:rPr>
              <a:t>Tiếp</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cận</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giao</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thông</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công</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cộng</a:t>
            </a:r>
            <a:endParaRPr lang="en-US" sz="3200" dirty="0">
              <a:latin typeface="Arial" panose="020B060402020202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xmlns="" id="{CF817134-2C6A-413A-9919-5EB9A4A42CD5}"/>
              </a:ext>
            </a:extLst>
          </p:cNvPr>
          <p:cNvPicPr>
            <a:picLocks noChangeAspect="1"/>
          </p:cNvPicPr>
          <p:nvPr/>
        </p:nvPicPr>
        <p:blipFill>
          <a:blip r:embed="rId3"/>
          <a:stretch>
            <a:fillRect/>
          </a:stretch>
        </p:blipFill>
        <p:spPr>
          <a:xfrm>
            <a:off x="8226626" y="699881"/>
            <a:ext cx="3590925" cy="2171700"/>
          </a:xfrm>
          <a:prstGeom prst="rect">
            <a:avLst/>
          </a:prstGeom>
        </p:spPr>
      </p:pic>
    </p:spTree>
    <p:extLst>
      <p:ext uri="{BB962C8B-B14F-4D97-AF65-F5344CB8AC3E}">
        <p14:creationId xmlns:p14="http://schemas.microsoft.com/office/powerpoint/2010/main" val="40041869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35061822-FC78-4C5C-8B43-F0012F563C7C}"/>
              </a:ext>
            </a:extLst>
          </p:cNvPr>
          <p:cNvPicPr>
            <a:picLocks noChangeAspect="1"/>
          </p:cNvPicPr>
          <p:nvPr/>
        </p:nvPicPr>
        <p:blipFill>
          <a:blip r:embed="rId4"/>
          <a:stretch>
            <a:fillRect/>
          </a:stretch>
        </p:blipFill>
        <p:spPr>
          <a:xfrm>
            <a:off x="-1132764" y="119269"/>
            <a:ext cx="6098909" cy="3047011"/>
          </a:xfrm>
          <a:prstGeom prst="rect">
            <a:avLst/>
          </a:prstGeom>
        </p:spPr>
      </p:pic>
      <p:sp>
        <p:nvSpPr>
          <p:cNvPr id="5" name="Rectangle 4">
            <a:extLst>
              <a:ext uri="{FF2B5EF4-FFF2-40B4-BE49-F238E27FC236}">
                <a16:creationId xmlns:a16="http://schemas.microsoft.com/office/drawing/2014/main" xmlns="" id="{A6D8D44F-DE79-4077-9363-FB92D6D6644B}"/>
              </a:ext>
            </a:extLst>
          </p:cNvPr>
          <p:cNvSpPr/>
          <p:nvPr/>
        </p:nvSpPr>
        <p:spPr>
          <a:xfrm>
            <a:off x="4081669" y="636104"/>
            <a:ext cx="7159085" cy="2990306"/>
          </a:xfrm>
          <a:prstGeom prst="rect">
            <a:avLst/>
          </a:prstGeom>
        </p:spPr>
        <p:txBody>
          <a:bodyPr wrap="square">
            <a:spAutoFit/>
          </a:bodyPr>
          <a:lstStyle/>
          <a:p>
            <a:pPr algn="just">
              <a:lnSpc>
                <a:spcPct val="107000"/>
              </a:lnSpc>
              <a:spcAft>
                <a:spcPts val="800"/>
              </a:spcAft>
            </a:pPr>
            <a:r>
              <a:rPr lang="vi-VN" sz="4400" dirty="0">
                <a:ea typeface="Calibri" panose="020F0502020204030204" pitchFamily="34" charset="0"/>
                <a:cs typeface="Times New Roman" panose="02020603050405020304" pitchFamily="18" charset="0"/>
              </a:rPr>
              <a:t>Hãy xem xét Hà Nội vì nó phù hợp với một </a:t>
            </a:r>
            <a:r>
              <a:rPr lang="en-US" sz="4400" dirty="0">
                <a:latin typeface="Arial" panose="020B0604020202020204" pitchFamily="34" charset="0"/>
                <a:ea typeface="Calibri" panose="020F0502020204030204" pitchFamily="34" charset="0"/>
                <a:cs typeface="Arial" panose="020B0604020202020204" pitchFamily="34" charset="0"/>
              </a:rPr>
              <a:t>đ</a:t>
            </a:r>
            <a:r>
              <a:rPr lang="vi-VN" sz="4400" dirty="0" smtClean="0">
                <a:latin typeface="Arial" panose="020B0604020202020204" pitchFamily="34" charset="0"/>
                <a:ea typeface="Calibri" panose="020F0502020204030204" pitchFamily="34" charset="0"/>
                <a:cs typeface="Arial" panose="020B0604020202020204" pitchFamily="34" charset="0"/>
              </a:rPr>
              <a:t>á</a:t>
            </a:r>
            <a:r>
              <a:rPr lang="vi-VN" sz="4400" dirty="0" smtClean="0">
                <a:ea typeface="Calibri" panose="020F0502020204030204" pitchFamily="34" charset="0"/>
                <a:cs typeface="Times New Roman" panose="02020603050405020304" pitchFamily="18" charset="0"/>
              </a:rPr>
              <a:t>nh </a:t>
            </a:r>
            <a:r>
              <a:rPr lang="vi-VN" sz="4400" dirty="0">
                <a:ea typeface="Calibri" panose="020F0502020204030204" pitchFamily="34" charset="0"/>
                <a:cs typeface="Times New Roman" panose="02020603050405020304" pitchFamily="18" charset="0"/>
              </a:rPr>
              <a:t>giá nhu cầu </a:t>
            </a:r>
            <a:r>
              <a:rPr lang="en-US" sz="4400" dirty="0" err="1" smtClean="0">
                <a:latin typeface="Arial" panose="020B0604020202020204" pitchFamily="34" charset="0"/>
                <a:ea typeface="Calibri" panose="020F0502020204030204" pitchFamily="34" charset="0"/>
                <a:cs typeface="Arial" panose="020B0604020202020204" pitchFamily="34" charset="0"/>
              </a:rPr>
              <a:t>chăm</a:t>
            </a:r>
            <a:r>
              <a:rPr lang="en-US" sz="4400" dirty="0" smtClean="0">
                <a:latin typeface="Arial" panose="020B0604020202020204" pitchFamily="34" charset="0"/>
                <a:ea typeface="Calibri" panose="020F0502020204030204" pitchFamily="34" charset="0"/>
                <a:cs typeface="Arial" panose="020B0604020202020204" pitchFamily="34" charset="0"/>
              </a:rPr>
              <a:t> </a:t>
            </a:r>
            <a:r>
              <a:rPr lang="en-US" sz="4400" dirty="0" err="1" smtClean="0">
                <a:latin typeface="Arial" panose="020B0604020202020204" pitchFamily="34" charset="0"/>
                <a:ea typeface="Calibri" panose="020F0502020204030204" pitchFamily="34" charset="0"/>
                <a:cs typeface="Arial" panose="020B0604020202020204" pitchFamily="34" charset="0"/>
              </a:rPr>
              <a:t>sóc</a:t>
            </a:r>
            <a:r>
              <a:rPr lang="en-US" sz="4400" dirty="0" smtClean="0">
                <a:latin typeface="Arial" panose="020B0604020202020204" pitchFamily="34" charset="0"/>
                <a:ea typeface="Calibri" panose="020F0502020204030204" pitchFamily="34" charset="0"/>
                <a:cs typeface="Arial" panose="020B0604020202020204" pitchFamily="34" charset="0"/>
              </a:rPr>
              <a:t> </a:t>
            </a:r>
            <a:r>
              <a:rPr lang="en-US" sz="4400" dirty="0" err="1" smtClean="0">
                <a:latin typeface="Arial" panose="020B0604020202020204" pitchFamily="34" charset="0"/>
                <a:ea typeface="Calibri" panose="020F0502020204030204" pitchFamily="34" charset="0"/>
                <a:cs typeface="Arial" panose="020B0604020202020204" pitchFamily="34" charset="0"/>
              </a:rPr>
              <a:t>sức</a:t>
            </a:r>
            <a:r>
              <a:rPr lang="en-US" sz="4400" dirty="0" smtClean="0">
                <a:latin typeface="Arial" panose="020B0604020202020204" pitchFamily="34" charset="0"/>
                <a:ea typeface="Calibri" panose="020F0502020204030204" pitchFamily="34" charset="0"/>
                <a:cs typeface="Arial" panose="020B0604020202020204" pitchFamily="34" charset="0"/>
              </a:rPr>
              <a:t> </a:t>
            </a:r>
            <a:r>
              <a:rPr lang="en-US" sz="4400" dirty="0" err="1" smtClean="0">
                <a:latin typeface="Arial" panose="020B0604020202020204" pitchFamily="34" charset="0"/>
                <a:ea typeface="Calibri" panose="020F0502020204030204" pitchFamily="34" charset="0"/>
                <a:cs typeface="Arial" panose="020B0604020202020204" pitchFamily="34" charset="0"/>
              </a:rPr>
              <a:t>khỏe</a:t>
            </a:r>
            <a:r>
              <a:rPr lang="vi-VN" sz="4400" dirty="0" smtClean="0">
                <a:latin typeface="Arial" panose="020B0604020202020204" pitchFamily="34" charset="0"/>
                <a:ea typeface="Calibri" panose="020F0502020204030204" pitchFamily="34" charset="0"/>
                <a:cs typeface="Arial" panose="020B0604020202020204" pitchFamily="34" charset="0"/>
              </a:rPr>
              <a:t> </a:t>
            </a:r>
            <a:r>
              <a:rPr lang="en-US" sz="4400" dirty="0" smtClean="0">
                <a:latin typeface="Arial" panose="020B0604020202020204" pitchFamily="34" charset="0"/>
                <a:ea typeface="Calibri" panose="020F0502020204030204" pitchFamily="34" charset="0"/>
                <a:cs typeface="Arial" panose="020B0604020202020204" pitchFamily="34" charset="0"/>
              </a:rPr>
              <a:t>c</a:t>
            </a:r>
            <a:r>
              <a:rPr lang="vi-VN" sz="4400" dirty="0" smtClean="0">
                <a:ea typeface="Calibri" panose="020F0502020204030204" pitchFamily="34" charset="0"/>
                <a:cs typeface="Times New Roman" panose="02020603050405020304" pitchFamily="18" charset="0"/>
              </a:rPr>
              <a:t>ộng </a:t>
            </a:r>
            <a:r>
              <a:rPr lang="vi-VN" sz="4400" dirty="0">
                <a:ea typeface="Calibri" panose="020F0502020204030204" pitchFamily="34" charset="0"/>
                <a:cs typeface="Times New Roman" panose="02020603050405020304" pitchFamily="18" charset="0"/>
              </a:rPr>
              <a:t>đồng:</a:t>
            </a:r>
            <a:endParaRPr lang="en-US" sz="4400" dirty="0">
              <a:effectLst/>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xmlns="" id="{C122E476-C0F7-4E2F-AAD0-0879487C4E5F}"/>
              </a:ext>
            </a:extLst>
          </p:cNvPr>
          <p:cNvPicPr>
            <a:picLocks noChangeAspect="1"/>
          </p:cNvPicPr>
          <p:nvPr/>
        </p:nvPicPr>
        <p:blipFill>
          <a:blip r:embed="rId5"/>
          <a:stretch>
            <a:fillRect/>
          </a:stretch>
        </p:blipFill>
        <p:spPr>
          <a:xfrm rot="10800000" flipV="1">
            <a:off x="3140427" y="3523709"/>
            <a:ext cx="6466703" cy="3211676"/>
          </a:xfrm>
          <a:prstGeom prst="rect">
            <a:avLst/>
          </a:prstGeom>
        </p:spPr>
      </p:pic>
    </p:spTree>
    <p:extLst>
      <p:ext uri="{BB962C8B-B14F-4D97-AF65-F5344CB8AC3E}">
        <p14:creationId xmlns:p14="http://schemas.microsoft.com/office/powerpoint/2010/main" val="39711084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AE1DE344-76DF-4D2C-9000-C15E9E6F0F9C}"/>
              </a:ext>
            </a:extLst>
          </p:cNvPr>
          <p:cNvPicPr>
            <a:picLocks noChangeAspect="1"/>
          </p:cNvPicPr>
          <p:nvPr/>
        </p:nvPicPr>
        <p:blipFill>
          <a:blip r:embed="rId4"/>
          <a:stretch>
            <a:fillRect/>
          </a:stretch>
        </p:blipFill>
        <p:spPr>
          <a:xfrm>
            <a:off x="-1132764" y="119270"/>
            <a:ext cx="6098909" cy="2253228"/>
          </a:xfrm>
          <a:prstGeom prst="rect">
            <a:avLst/>
          </a:prstGeom>
        </p:spPr>
      </p:pic>
      <p:sp>
        <p:nvSpPr>
          <p:cNvPr id="3" name="Rectangle 2">
            <a:extLst>
              <a:ext uri="{FF2B5EF4-FFF2-40B4-BE49-F238E27FC236}">
                <a16:creationId xmlns:a16="http://schemas.microsoft.com/office/drawing/2014/main" xmlns="" id="{5D9B6B5B-0BEF-4E8C-B12C-2AF525C0A92F}"/>
              </a:ext>
            </a:extLst>
          </p:cNvPr>
          <p:cNvSpPr/>
          <p:nvPr/>
        </p:nvSpPr>
        <p:spPr>
          <a:xfrm>
            <a:off x="735069" y="1924073"/>
            <a:ext cx="11275534" cy="4524315"/>
          </a:xfrm>
          <a:prstGeom prst="rect">
            <a:avLst/>
          </a:prstGeom>
        </p:spPr>
        <p:txBody>
          <a:bodyPr wrap="square">
            <a:spAutoFit/>
          </a:bodyPr>
          <a:lstStyle/>
          <a:p>
            <a:pPr algn="just"/>
            <a:r>
              <a:rPr lang="vi-VN" sz="3200" dirty="0">
                <a:ea typeface="Calibri" panose="020F0502020204030204" pitchFamily="34" charset="0"/>
                <a:cs typeface="Times New Roman" panose="02020603050405020304" pitchFamily="18" charset="0"/>
              </a:rPr>
              <a:t>Năm 2015, Hà Nội, thủ đô của Việt Nam có dân </a:t>
            </a:r>
            <a:r>
              <a:rPr lang="vi-VN" sz="3200" dirty="0" smtClean="0">
                <a:ea typeface="Calibri" panose="020F0502020204030204" pitchFamily="34" charset="0"/>
                <a:cs typeface="Times New Roman" panose="02020603050405020304" pitchFamily="18" charset="0"/>
              </a:rPr>
              <a:t>số</a:t>
            </a:r>
            <a:r>
              <a:rPr lang="en-US" sz="3200" dirty="0" smtClean="0">
                <a:ea typeface="Calibri" panose="020F0502020204030204" pitchFamily="34" charset="0"/>
                <a:cs typeface="Times New Roman" panose="02020603050405020304" pitchFamily="18" charset="0"/>
              </a:rPr>
              <a:t> </a:t>
            </a:r>
            <a:r>
              <a:rPr lang="vi-VN" sz="3200" dirty="0" smtClean="0">
                <a:ea typeface="Calibri" panose="020F0502020204030204" pitchFamily="34" charset="0"/>
                <a:cs typeface="Times New Roman" panose="02020603050405020304" pitchFamily="18" charset="0"/>
              </a:rPr>
              <a:t>7,7 </a:t>
            </a:r>
            <a:r>
              <a:rPr lang="vi-VN" sz="3200" dirty="0">
                <a:ea typeface="Calibri" panose="020F0502020204030204" pitchFamily="34" charset="0"/>
                <a:cs typeface="Times New Roman" panose="02020603050405020304" pitchFamily="18" charset="0"/>
              </a:rPr>
              <a:t>triệu người. Trong số đó có 3 triệu người sống </a:t>
            </a:r>
            <a:r>
              <a:rPr lang="vi-VN" sz="3200" dirty="0" smtClean="0">
                <a:ea typeface="Calibri" panose="020F0502020204030204" pitchFamily="34" charset="0"/>
                <a:cs typeface="Times New Roman" panose="02020603050405020304" pitchFamily="18" charset="0"/>
              </a:rPr>
              <a:t>ở</a:t>
            </a:r>
            <a:r>
              <a:rPr lang="en-US" sz="3200" dirty="0" smtClean="0">
                <a:ea typeface="Calibri" panose="020F0502020204030204" pitchFamily="34" charset="0"/>
                <a:cs typeface="Times New Roman" panose="02020603050405020304" pitchFamily="18" charset="0"/>
              </a:rPr>
              <a:t> </a:t>
            </a:r>
            <a:r>
              <a:rPr lang="en-US" sz="3200" dirty="0" smtClean="0">
                <a:latin typeface="Arial" panose="020B0604020202020204" pitchFamily="34" charset="0"/>
                <a:ea typeface="Calibri" panose="020F0502020204030204" pitchFamily="34" charset="0"/>
                <a:cs typeface="Arial" panose="020B0604020202020204" pitchFamily="34" charset="0"/>
              </a:rPr>
              <a:t>t</a:t>
            </a:r>
            <a:r>
              <a:rPr lang="vi-VN" sz="3200" dirty="0" smtClean="0">
                <a:ea typeface="Calibri" panose="020F0502020204030204" pitchFamily="34" charset="0"/>
                <a:cs typeface="Times New Roman" panose="02020603050405020304" pitchFamily="18" charset="0"/>
              </a:rPr>
              <a:t>hành </a:t>
            </a:r>
            <a:r>
              <a:rPr lang="vi-VN" sz="3200" dirty="0">
                <a:ea typeface="Calibri" panose="020F0502020204030204" pitchFamily="34" charset="0"/>
                <a:cs typeface="Times New Roman" panose="02020603050405020304" pitchFamily="18" charset="0"/>
              </a:rPr>
              <a:t>phố và 4 triệu người sống trong khu vực đô thị lớn hơn.</a:t>
            </a:r>
          </a:p>
          <a:p>
            <a:pPr algn="just"/>
            <a:endParaRPr lang="vi-VN" sz="3200" dirty="0">
              <a:ea typeface="Calibri" panose="020F0502020204030204" pitchFamily="34" charset="0"/>
              <a:cs typeface="Times New Roman" panose="02020603050405020304" pitchFamily="18" charset="0"/>
            </a:endParaRPr>
          </a:p>
          <a:p>
            <a:pPr algn="just"/>
            <a:r>
              <a:rPr lang="vi-VN" sz="3200" dirty="0">
                <a:ea typeface="Calibri" panose="020F0502020204030204" pitchFamily="34" charset="0"/>
                <a:cs typeface="Times New Roman" panose="02020603050405020304" pitchFamily="18" charset="0"/>
              </a:rPr>
              <a:t>Trong thời gian gần đây Hà Nội đã trải qua một thời kỳ bùng nổ xây dựng nhanh. Các tòa nhà chọc trời, xuất hiện ở các khu đô thị mới, đã có những bước đột </a:t>
            </a:r>
            <a:r>
              <a:rPr lang="vi-VN" sz="3200" dirty="0" smtClean="0">
                <a:ea typeface="Calibri" panose="020F0502020204030204" pitchFamily="34" charset="0"/>
                <a:cs typeface="Times New Roman" panose="02020603050405020304" pitchFamily="18" charset="0"/>
              </a:rPr>
              <a:t>phá</a:t>
            </a:r>
            <a:r>
              <a:rPr lang="en-US" sz="3200" dirty="0" smtClean="0">
                <a:ea typeface="Calibri" panose="020F0502020204030204" pitchFamily="34" charset="0"/>
                <a:cs typeface="Times New Roman" panose="02020603050405020304" pitchFamily="18" charset="0"/>
              </a:rPr>
              <a:t> t</a:t>
            </a:r>
            <a:r>
              <a:rPr lang="vi-VN" sz="3200" dirty="0" smtClean="0">
                <a:ea typeface="Calibri" panose="020F0502020204030204" pitchFamily="34" charset="0"/>
                <a:cs typeface="Times New Roman" panose="02020603050405020304" pitchFamily="18" charset="0"/>
              </a:rPr>
              <a:t>hay </a:t>
            </a:r>
            <a:r>
              <a:rPr lang="vi-VN" sz="3200" dirty="0">
                <a:ea typeface="Calibri" panose="020F0502020204030204" pitchFamily="34" charset="0"/>
                <a:cs typeface="Times New Roman" panose="02020603050405020304" pitchFamily="18" charset="0"/>
              </a:rPr>
              <a:t>đổi cảnh quan thành phố và đã hình thành một đường chân trời hiện </a:t>
            </a:r>
            <a:r>
              <a:rPr lang="vi-VN" sz="3200" dirty="0" smtClean="0">
                <a:ea typeface="Calibri" panose="020F0502020204030204" pitchFamily="34" charset="0"/>
                <a:cs typeface="Times New Roman" panose="02020603050405020304" pitchFamily="18" charset="0"/>
              </a:rPr>
              <a:t>đại</a:t>
            </a:r>
            <a:r>
              <a:rPr lang="en-US" sz="3200" dirty="0" smtClean="0">
                <a:ea typeface="Calibri" panose="020F0502020204030204" pitchFamily="34" charset="0"/>
                <a:cs typeface="Times New Roman" panose="02020603050405020304" pitchFamily="18" charset="0"/>
              </a:rPr>
              <a:t>.</a:t>
            </a:r>
            <a:endParaRPr lang="en-US" sz="3200" dirty="0">
              <a:cs typeface="Times New Roman" panose="02020603050405020304" pitchFamily="18" charset="0"/>
            </a:endParaRPr>
          </a:p>
        </p:txBody>
      </p:sp>
    </p:spTree>
    <p:extLst>
      <p:ext uri="{BB962C8B-B14F-4D97-AF65-F5344CB8AC3E}">
        <p14:creationId xmlns:p14="http://schemas.microsoft.com/office/powerpoint/2010/main" val="12485808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AF0E384E-FBA2-4DC2-A855-02877BE89795}"/>
              </a:ext>
            </a:extLst>
          </p:cNvPr>
          <p:cNvSpPr/>
          <p:nvPr/>
        </p:nvSpPr>
        <p:spPr>
          <a:xfrm>
            <a:off x="4240952" y="787805"/>
            <a:ext cx="6053871" cy="3046988"/>
          </a:xfrm>
          <a:prstGeom prst="rect">
            <a:avLst/>
          </a:prstGeom>
        </p:spPr>
        <p:txBody>
          <a:bodyPr wrap="square">
            <a:spAutoFit/>
          </a:bodyPr>
          <a:lstStyle/>
          <a:p>
            <a:pPr algn="just">
              <a:spcAft>
                <a:spcPts val="750"/>
              </a:spcAft>
            </a:pPr>
            <a:r>
              <a:rPr lang="vi-VN" sz="3200" dirty="0">
                <a:ea typeface="Times New Roman" panose="02020603050405020304" pitchFamily="18" charset="0"/>
                <a:cs typeface="Times New Roman" panose="02020603050405020304" pitchFamily="18" charset="0"/>
              </a:rPr>
              <a:t>Dân số Hà Nội ngày càng tăng (khoảng 3,5% mỗi năm), phản ánh thực tế thành phố này vừa là khu đô thị lớn của miền Bắc, vừa là trung tâm chính trị của đất nước.</a:t>
            </a:r>
            <a:endParaRPr lang="en-US" sz="3200" dirty="0">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xmlns="" id="{81E50F50-7559-4FCB-912E-9FD441D02C8E}"/>
              </a:ext>
            </a:extLst>
          </p:cNvPr>
          <p:cNvPicPr>
            <a:picLocks noChangeAspect="1"/>
          </p:cNvPicPr>
          <p:nvPr/>
        </p:nvPicPr>
        <p:blipFill>
          <a:blip r:embed="rId3"/>
          <a:stretch>
            <a:fillRect/>
          </a:stretch>
        </p:blipFill>
        <p:spPr>
          <a:xfrm>
            <a:off x="-1132764" y="119269"/>
            <a:ext cx="6098909" cy="3047011"/>
          </a:xfrm>
          <a:prstGeom prst="rect">
            <a:avLst/>
          </a:prstGeom>
        </p:spPr>
      </p:pic>
      <p:sp>
        <p:nvSpPr>
          <p:cNvPr id="5" name="Rectangle 4">
            <a:extLst>
              <a:ext uri="{FF2B5EF4-FFF2-40B4-BE49-F238E27FC236}">
                <a16:creationId xmlns:a16="http://schemas.microsoft.com/office/drawing/2014/main" xmlns="" id="{39870137-E576-4FF9-B7E1-099C18C1E2B6}"/>
              </a:ext>
            </a:extLst>
          </p:cNvPr>
          <p:cNvSpPr/>
          <p:nvPr/>
        </p:nvSpPr>
        <p:spPr>
          <a:xfrm rot="10800000" flipV="1">
            <a:off x="777921" y="3765976"/>
            <a:ext cx="10645253" cy="2554545"/>
          </a:xfrm>
          <a:prstGeom prst="rect">
            <a:avLst/>
          </a:prstGeom>
        </p:spPr>
        <p:txBody>
          <a:bodyPr wrap="square">
            <a:spAutoFit/>
          </a:bodyPr>
          <a:lstStyle/>
          <a:p>
            <a:pPr algn="just">
              <a:spcAft>
                <a:spcPts val="750"/>
              </a:spcAft>
            </a:pPr>
            <a:r>
              <a:rPr lang="vi-VN" sz="3200" dirty="0">
                <a:ea typeface="Calibri" panose="020F0502020204030204" pitchFamily="34" charset="0"/>
                <a:cs typeface="Times New Roman" panose="02020603050405020304" pitchFamily="18" charset="0"/>
              </a:rPr>
              <a:t>Hà Nội sẽ là thành phố phát triển nhanh nhất trên thế giới về tăng trưởng GDP từ năm 2008 đến năm 2025. Sự gia tăng dân số này cũng gây ra rất nhiều áp lực đối với cơ sở hạ tầng </a:t>
            </a:r>
            <a:r>
              <a:rPr lang="vi-VN" sz="3200" dirty="0" smtClean="0">
                <a:ea typeface="Calibri" panose="020F0502020204030204" pitchFamily="34" charset="0"/>
                <a:cs typeface="Times New Roman" panose="02020603050405020304" pitchFamily="18" charset="0"/>
              </a:rPr>
              <a:t>(</a:t>
            </a:r>
            <a:r>
              <a:rPr lang="en-US" sz="3200" dirty="0" smtClean="0">
                <a:latin typeface="Arial" panose="020B0604020202020204" pitchFamily="34" charset="0"/>
                <a:ea typeface="Calibri" panose="020F0502020204030204" pitchFamily="34" charset="0"/>
                <a:cs typeface="Arial" panose="020B0604020202020204" pitchFamily="34" charset="0"/>
              </a:rPr>
              <a:t>c</a:t>
            </a:r>
            <a:r>
              <a:rPr lang="vi-VN" sz="3200" dirty="0" smtClean="0">
                <a:ea typeface="Calibri" panose="020F0502020204030204" pitchFamily="34" charset="0"/>
                <a:cs typeface="Times New Roman" panose="02020603050405020304" pitchFamily="18" charset="0"/>
              </a:rPr>
              <a:t>ơ </a:t>
            </a:r>
            <a:r>
              <a:rPr lang="vi-VN" sz="3200" dirty="0">
                <a:ea typeface="Calibri" panose="020F0502020204030204" pitchFamily="34" charset="0"/>
                <a:cs typeface="Times New Roman" panose="02020603050405020304" pitchFamily="18" charset="0"/>
              </a:rPr>
              <a:t>sở vật chất như trường học, vận tải, kinh doanh, vv)</a:t>
            </a:r>
            <a:endParaRPr lang="en-US" sz="3200"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67415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4AB3154B-6373-44C8-A82C-6E2D61DE508E}"/>
              </a:ext>
            </a:extLst>
          </p:cNvPr>
          <p:cNvSpPr/>
          <p:nvPr/>
        </p:nvSpPr>
        <p:spPr>
          <a:xfrm>
            <a:off x="1965279" y="191069"/>
            <a:ext cx="9294124" cy="5509200"/>
          </a:xfrm>
          <a:prstGeom prst="rect">
            <a:avLst/>
          </a:prstGeom>
        </p:spPr>
        <p:txBody>
          <a:bodyPr wrap="square">
            <a:spAutoFit/>
          </a:bodyPr>
          <a:lstStyle/>
          <a:p>
            <a:pPr algn="just"/>
            <a:r>
              <a:rPr lang="en-US"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Tỷ</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lệ</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mắc</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bệnh</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và</a:t>
            </a:r>
            <a:r>
              <a:rPr lang="en-US" sz="3200" b="1" dirty="0">
                <a:latin typeface="Arial" panose="020B0604020202020204" pitchFamily="34" charset="0"/>
                <a:ea typeface="Calibri" panose="020F0502020204030204" pitchFamily="34" charset="0"/>
                <a:cs typeface="Arial" panose="020B0604020202020204" pitchFamily="34" charset="0"/>
              </a:rPr>
              <a:t> / </a:t>
            </a:r>
            <a:r>
              <a:rPr lang="en-US" sz="3200" b="1" dirty="0" err="1">
                <a:latin typeface="Arial" panose="020B0604020202020204" pitchFamily="34" charset="0"/>
                <a:ea typeface="Calibri" panose="020F0502020204030204" pitchFamily="34" charset="0"/>
                <a:cs typeface="Arial" panose="020B0604020202020204" pitchFamily="34" charset="0"/>
              </a:rPr>
              <a:t>hoặc</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tỷ</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lệ</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hiện</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mắc</a:t>
            </a:r>
            <a:endParaRPr lang="en-US" sz="3200" b="1" dirty="0">
              <a:latin typeface="Arial" panose="020B0604020202020204" pitchFamily="34" charset="0"/>
              <a:ea typeface="Calibri" panose="020F0502020204030204" pitchFamily="34" charset="0"/>
              <a:cs typeface="Arial" panose="020B0604020202020204" pitchFamily="34" charset="0"/>
            </a:endParaRPr>
          </a:p>
          <a:p>
            <a:pPr algn="just"/>
            <a:endParaRPr lang="en-US" sz="3200" b="1" i="1" dirty="0">
              <a:latin typeface="Arial" panose="020B0604020202020204" pitchFamily="34" charset="0"/>
              <a:cs typeface="Arial" panose="020B0604020202020204" pitchFamily="34" charset="0"/>
            </a:endParaRPr>
          </a:p>
          <a:p>
            <a:pPr algn="just"/>
            <a:r>
              <a:rPr lang="vi-VN" sz="3200" b="1" i="1" dirty="0">
                <a:latin typeface="Arial" panose="020B0604020202020204" pitchFamily="34" charset="0"/>
                <a:cs typeface="Arial" panose="020B0604020202020204" pitchFamily="34" charset="0"/>
              </a:rPr>
              <a:t>Tỷ lệ</a:t>
            </a:r>
          </a:p>
          <a:p>
            <a:pPr algn="just"/>
            <a:r>
              <a:rPr lang="vi-VN" sz="3200" b="1" i="1" dirty="0">
                <a:latin typeface="Arial" panose="020B0604020202020204" pitchFamily="34" charset="0"/>
                <a:cs typeface="Arial" panose="020B0604020202020204" pitchFamily="34" charset="0"/>
              </a:rPr>
              <a:t>Tỷ lệ các ca bệnh mới (hoặc mới được chẩn đoán) trong cộng đồng là </a:t>
            </a:r>
            <a:r>
              <a:rPr lang="en-US" sz="3200" b="1" i="1" dirty="0" err="1" smtClean="0">
                <a:latin typeface="Arial" panose="020B0604020202020204" pitchFamily="34" charset="0"/>
                <a:cs typeface="Arial" panose="020B0604020202020204" pitchFamily="34" charset="0"/>
              </a:rPr>
              <a:t>bao</a:t>
            </a:r>
            <a:r>
              <a:rPr lang="en-US" sz="3200" b="1" i="1" dirty="0" smtClean="0">
                <a:latin typeface="Arial" panose="020B0604020202020204" pitchFamily="34" charset="0"/>
                <a:cs typeface="Arial" panose="020B0604020202020204" pitchFamily="34" charset="0"/>
              </a:rPr>
              <a:t> </a:t>
            </a:r>
            <a:r>
              <a:rPr lang="en-US" sz="3200" b="1" i="1" dirty="0" err="1" smtClean="0">
                <a:latin typeface="Arial" panose="020B0604020202020204" pitchFamily="34" charset="0"/>
                <a:cs typeface="Arial" panose="020B0604020202020204" pitchFamily="34" charset="0"/>
              </a:rPr>
              <a:t>nhiêu</a:t>
            </a:r>
            <a:r>
              <a:rPr lang="en-US" sz="3200" b="1" i="1" dirty="0" smtClean="0">
                <a:latin typeface="Arial" panose="020B0604020202020204" pitchFamily="34" charset="0"/>
                <a:cs typeface="Arial" panose="020B0604020202020204" pitchFamily="34" charset="0"/>
              </a:rPr>
              <a:t>? </a:t>
            </a:r>
            <a:endParaRPr lang="en-US" sz="3200" b="1" i="1" dirty="0">
              <a:latin typeface="Arial" panose="020B0604020202020204" pitchFamily="34" charset="0"/>
              <a:cs typeface="Arial" panose="020B0604020202020204" pitchFamily="34" charset="0"/>
            </a:endParaRPr>
          </a:p>
          <a:p>
            <a:pPr algn="just"/>
            <a:endParaRPr lang="en-US" sz="3200" dirty="0">
              <a:latin typeface="Arial" panose="020B0604020202020204" pitchFamily="34" charset="0"/>
              <a:cs typeface="Arial" panose="020B0604020202020204" pitchFamily="34" charset="0"/>
            </a:endParaRPr>
          </a:p>
          <a:p>
            <a:pPr algn="just"/>
            <a:r>
              <a:rPr lang="vi-VN" sz="3200" dirty="0">
                <a:latin typeface="Arial" panose="020B0604020202020204" pitchFamily="34" charset="0"/>
                <a:cs typeface="Arial" panose="020B0604020202020204" pitchFamily="34" charset="0"/>
              </a:rPr>
              <a:t>Nó có ý nghĩa hơn khi tỷ lệ mắc </a:t>
            </a:r>
            <a:r>
              <a:rPr lang="vi-VN" sz="3200" b="1" dirty="0">
                <a:latin typeface="Arial" panose="020B0604020202020204" pitchFamily="34" charset="0"/>
                <a:cs typeface="Arial" panose="020B0604020202020204" pitchFamily="34" charset="0"/>
              </a:rPr>
              <a:t>được báo cáo theo tỷ lệ phần trăm</a:t>
            </a:r>
            <a:r>
              <a:rPr lang="vi-VN" sz="3200" dirty="0">
                <a:latin typeface="Arial" panose="020B0604020202020204" pitchFamily="34" charset="0"/>
                <a:cs typeface="Arial" panose="020B0604020202020204" pitchFamily="34" charset="0"/>
              </a:rPr>
              <a:t> dân số trong một cộng đồng có </a:t>
            </a:r>
            <a:r>
              <a:rPr lang="vi-VN" sz="3200" b="1" u="sng" dirty="0">
                <a:latin typeface="Arial" panose="020B0604020202020204" pitchFamily="34" charset="0"/>
                <a:cs typeface="Arial" panose="020B0604020202020204" pitchFamily="34" charset="0"/>
              </a:rPr>
              <a:t>nguy cơ </a:t>
            </a:r>
            <a:r>
              <a:rPr lang="vi-VN" sz="3200" dirty="0">
                <a:latin typeface="Arial" panose="020B0604020202020204" pitchFamily="34" charset="0"/>
                <a:cs typeface="Arial" panose="020B0604020202020204" pitchFamily="34" charset="0"/>
              </a:rPr>
              <a:t>phát triển bệnh.</a:t>
            </a:r>
            <a:endParaRPr lang="en-US" sz="3200" dirty="0" smtClean="0">
              <a:latin typeface="Arial" panose="020B0604020202020204" pitchFamily="34" charset="0"/>
              <a:cs typeface="Arial" panose="020B0604020202020204" pitchFamily="34" charset="0"/>
            </a:endParaRPr>
          </a:p>
          <a:p>
            <a:pPr algn="just"/>
            <a:r>
              <a:rPr lang="vi-VN" sz="3200" b="1" i="1" dirty="0">
                <a:latin typeface="Arial" panose="020B0604020202020204" pitchFamily="34" charset="0"/>
                <a:cs typeface="Arial" panose="020B0604020202020204" pitchFamily="34" charset="0"/>
              </a:rPr>
              <a:t>Tỷ lệ hiện nhiễm </a:t>
            </a:r>
            <a:r>
              <a:rPr lang="vi-VN" sz="3200" dirty="0">
                <a:latin typeface="Arial" panose="020B0604020202020204" pitchFamily="34" charset="0"/>
                <a:cs typeface="Arial" panose="020B0604020202020204" pitchFamily="34" charset="0"/>
              </a:rPr>
              <a:t>là số trường hợp thực tế, với bệnh trong một khoảng thời gian.</a:t>
            </a:r>
            <a:endParaRPr lang="en-US" sz="3200" dirty="0">
              <a:effectLst/>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xmlns="" id="{1826D835-3DE3-4CFD-A2EE-ADB1AFD45C89}"/>
              </a:ext>
            </a:extLst>
          </p:cNvPr>
          <p:cNvPicPr>
            <a:picLocks noChangeAspect="1"/>
          </p:cNvPicPr>
          <p:nvPr/>
        </p:nvPicPr>
        <p:blipFill>
          <a:blip r:embed="rId3"/>
          <a:stretch>
            <a:fillRect/>
          </a:stretch>
        </p:blipFill>
        <p:spPr>
          <a:xfrm>
            <a:off x="-3018316" y="-35826"/>
            <a:ext cx="4867275" cy="1714500"/>
          </a:xfrm>
          <a:prstGeom prst="rect">
            <a:avLst/>
          </a:prstGeom>
        </p:spPr>
      </p:pic>
    </p:spTree>
    <p:extLst>
      <p:ext uri="{BB962C8B-B14F-4D97-AF65-F5344CB8AC3E}">
        <p14:creationId xmlns:p14="http://schemas.microsoft.com/office/powerpoint/2010/main" val="17727049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470CD2DD-2364-4041-84E9-853D8C0D2EBD}"/>
              </a:ext>
            </a:extLst>
          </p:cNvPr>
          <p:cNvSpPr/>
          <p:nvPr/>
        </p:nvSpPr>
        <p:spPr>
          <a:xfrm>
            <a:off x="517510" y="0"/>
            <a:ext cx="10536070" cy="1077218"/>
          </a:xfrm>
          <a:prstGeom prst="rect">
            <a:avLst/>
          </a:prstGeom>
        </p:spPr>
        <p:txBody>
          <a:bodyPr wrap="square">
            <a:spAutoFit/>
          </a:bodyPr>
          <a:lstStyle/>
          <a:p>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Tỷ</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lệ</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mắc</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bệnh</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smtClean="0">
                <a:latin typeface="Arial" panose="020B0604020202020204" pitchFamily="34" charset="0"/>
                <a:ea typeface="Calibri" panose="020F0502020204030204" pitchFamily="34" charset="0"/>
                <a:cs typeface="Arial" panose="020B0604020202020204" pitchFamily="34" charset="0"/>
              </a:rPr>
              <a:t>và</a:t>
            </a:r>
            <a:r>
              <a:rPr lang="en-US" sz="3200" b="1" dirty="0" smtClean="0">
                <a:latin typeface="Arial" panose="020B0604020202020204" pitchFamily="34" charset="0"/>
                <a:ea typeface="Calibri" panose="020F0502020204030204" pitchFamily="34" charset="0"/>
                <a:cs typeface="Arial" panose="020B0604020202020204" pitchFamily="34" charset="0"/>
              </a:rPr>
              <a:t>/</a:t>
            </a:r>
            <a:r>
              <a:rPr lang="en-US" sz="3200" b="1" dirty="0" err="1" smtClean="0">
                <a:latin typeface="Arial" panose="020B0604020202020204" pitchFamily="34" charset="0"/>
                <a:ea typeface="Calibri" panose="020F0502020204030204" pitchFamily="34" charset="0"/>
                <a:cs typeface="Arial" panose="020B0604020202020204" pitchFamily="34" charset="0"/>
              </a:rPr>
              <a:t>hoặc</a:t>
            </a:r>
            <a:r>
              <a:rPr lang="en-US" sz="3200" b="1" dirty="0" smtClean="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tỷ</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lệ</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hiện</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mắc</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t</a:t>
            </a:r>
            <a:r>
              <a:rPr lang="en-US" sz="3200" b="1" dirty="0" err="1" smtClean="0">
                <a:latin typeface="Arial" panose="020B0604020202020204" pitchFamily="34" charset="0"/>
                <a:ea typeface="Calibri" panose="020F0502020204030204" pitchFamily="34" charset="0"/>
                <a:cs typeface="Arial" panose="020B0604020202020204" pitchFamily="34" charset="0"/>
              </a:rPr>
              <a:t>ại</a:t>
            </a:r>
            <a:r>
              <a:rPr lang="en-US" sz="3200" b="1" dirty="0" smtClean="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Hà</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Nội</a:t>
            </a:r>
            <a:endParaRPr lang="en-US" sz="3200" b="1" dirty="0" smtClean="0">
              <a:latin typeface="Arial" panose="020B0604020202020204" pitchFamily="34" charset="0"/>
              <a:ea typeface="Calibri" panose="020F0502020204030204" pitchFamily="34" charset="0"/>
              <a:cs typeface="Arial" panose="020B0604020202020204" pitchFamily="34" charset="0"/>
            </a:endParaRPr>
          </a:p>
          <a:p>
            <a:pPr algn="just"/>
            <a:r>
              <a:rPr lang="en-US" sz="3200" b="1" dirty="0" smtClean="0">
                <a:latin typeface="Arial" panose="020B0604020202020204" pitchFamily="34" charset="0"/>
                <a:ea typeface="Calibri" panose="020F0502020204030204" pitchFamily="34" charset="0"/>
                <a:cs typeface="Arial" panose="020B0604020202020204" pitchFamily="34" charset="0"/>
              </a:rPr>
              <a:t> </a:t>
            </a:r>
            <a:endParaRPr lang="en-US" sz="3200" b="1" dirty="0">
              <a:latin typeface="Arial" panose="020B0604020202020204" pitchFamily="34" charset="0"/>
              <a:ea typeface="Calibri" panose="020F0502020204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xmlns="" id="{8F6B0359-089E-42D6-89EB-F963649A5B52}"/>
              </a:ext>
            </a:extLst>
          </p:cNvPr>
          <p:cNvSpPr/>
          <p:nvPr/>
        </p:nvSpPr>
        <p:spPr>
          <a:xfrm>
            <a:off x="715218" y="1067041"/>
            <a:ext cx="10783205" cy="5206875"/>
          </a:xfrm>
          <a:prstGeom prst="rect">
            <a:avLst/>
          </a:prstGeom>
        </p:spPr>
        <p:txBody>
          <a:bodyPr wrap="square">
            <a:spAutoFit/>
          </a:bodyPr>
          <a:lstStyle/>
          <a:p>
            <a:pPr algn="just">
              <a:lnSpc>
                <a:spcPct val="107000"/>
              </a:lnSpc>
              <a:spcAft>
                <a:spcPts val="800"/>
              </a:spcAft>
            </a:pPr>
            <a:r>
              <a:rPr lang="vi-VN" sz="3200" dirty="0">
                <a:latin typeface="Arial" panose="020B0604020202020204" pitchFamily="34" charset="0"/>
                <a:ea typeface="Calibri" panose="020F0502020204030204" pitchFamily="34" charset="0"/>
                <a:cs typeface="Arial" panose="020B0604020202020204" pitchFamily="34" charset="0"/>
              </a:rPr>
              <a:t># 1 Vấn đề sức khoẻ: Các bệnh về đường hô hấp do ô nhiễm không khí</a:t>
            </a:r>
          </a:p>
          <a:p>
            <a:pPr algn="just">
              <a:lnSpc>
                <a:spcPct val="107000"/>
              </a:lnSpc>
              <a:spcAft>
                <a:spcPts val="800"/>
              </a:spcAft>
            </a:pPr>
            <a:r>
              <a:rPr lang="vi-VN" sz="3200" dirty="0">
                <a:latin typeface="Arial" panose="020B0604020202020204" pitchFamily="34" charset="0"/>
                <a:ea typeface="Calibri" panose="020F0502020204030204" pitchFamily="34" charset="0"/>
                <a:cs typeface="Arial" panose="020B0604020202020204" pitchFamily="34" charset="0"/>
              </a:rPr>
              <a:t>Lao: Khoảng 15% dân số</a:t>
            </a:r>
          </a:p>
          <a:p>
            <a:pPr algn="just">
              <a:lnSpc>
                <a:spcPct val="107000"/>
              </a:lnSpc>
              <a:spcAft>
                <a:spcPts val="800"/>
              </a:spcAft>
            </a:pPr>
            <a:r>
              <a:rPr lang="vi-VN" sz="3200" dirty="0">
                <a:latin typeface="Arial" panose="020B0604020202020204" pitchFamily="34" charset="0"/>
                <a:ea typeface="Calibri" panose="020F0502020204030204" pitchFamily="34" charset="0"/>
                <a:cs typeface="Arial" panose="020B0604020202020204" pitchFamily="34" charset="0"/>
              </a:rPr>
              <a:t>Bệnh tiểu đường: 12% dân số</a:t>
            </a:r>
          </a:p>
          <a:p>
            <a:pPr algn="just">
              <a:lnSpc>
                <a:spcPct val="107000"/>
              </a:lnSpc>
              <a:spcAft>
                <a:spcPts val="800"/>
              </a:spcAft>
            </a:pPr>
            <a:r>
              <a:rPr lang="vi-VN" sz="3200" dirty="0">
                <a:latin typeface="Arial" panose="020B0604020202020204" pitchFamily="34" charset="0"/>
                <a:ea typeface="Calibri" panose="020F0502020204030204" pitchFamily="34" charset="0"/>
                <a:cs typeface="Arial" panose="020B0604020202020204" pitchFamily="34" charset="0"/>
              </a:rPr>
              <a:t>Tăng huyết áp: 30% dân </a:t>
            </a:r>
            <a:r>
              <a:rPr lang="vi-VN" sz="3200" dirty="0" smtClean="0">
                <a:latin typeface="Arial" panose="020B0604020202020204" pitchFamily="34" charset="0"/>
                <a:ea typeface="Calibri" panose="020F0502020204030204" pitchFamily="34" charset="0"/>
                <a:cs typeface="Arial" panose="020B0604020202020204" pitchFamily="34" charset="0"/>
              </a:rPr>
              <a:t>số</a:t>
            </a:r>
            <a:endParaRPr lang="vi-VN" sz="32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vi-VN" sz="3200" dirty="0">
                <a:latin typeface="Arial" panose="020B0604020202020204" pitchFamily="34" charset="0"/>
                <a:ea typeface="Calibri" panose="020F0502020204030204" pitchFamily="34" charset="0"/>
                <a:cs typeface="Arial" panose="020B0604020202020204" pitchFamily="34" charset="0"/>
              </a:rPr>
              <a:t>Các bệnh phổ biến khác: sốt dengue, bệnh mắt hột, nhiễm trùng đường ruột, bệnh phong, bạch hầu, uốn ván, ho gà, sởi, viêm tủy tràng, thủy đậu, sốt thương hàn, viêm não cấp, viêm màng não cấp, và xơ gan.</a:t>
            </a:r>
          </a:p>
        </p:txBody>
      </p:sp>
    </p:spTree>
    <p:extLst>
      <p:ext uri="{BB962C8B-B14F-4D97-AF65-F5344CB8AC3E}">
        <p14:creationId xmlns:p14="http://schemas.microsoft.com/office/powerpoint/2010/main" val="20728007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2F5B333-D0B8-4A2A-9353-5711C8D06C56}"/>
              </a:ext>
            </a:extLst>
          </p:cNvPr>
          <p:cNvPicPr>
            <a:picLocks noChangeAspect="1"/>
          </p:cNvPicPr>
          <p:nvPr/>
        </p:nvPicPr>
        <p:blipFill>
          <a:blip r:embed="rId3"/>
          <a:stretch>
            <a:fillRect/>
          </a:stretch>
        </p:blipFill>
        <p:spPr>
          <a:xfrm>
            <a:off x="0" y="0"/>
            <a:ext cx="6540500" cy="3886200"/>
          </a:xfrm>
          <a:prstGeom prst="rect">
            <a:avLst/>
          </a:prstGeom>
        </p:spPr>
      </p:pic>
      <p:pic>
        <p:nvPicPr>
          <p:cNvPr id="5" name="Picture 4">
            <a:extLst>
              <a:ext uri="{FF2B5EF4-FFF2-40B4-BE49-F238E27FC236}">
                <a16:creationId xmlns:a16="http://schemas.microsoft.com/office/drawing/2014/main" xmlns="" id="{40B13109-04A7-4ECB-8D53-399286BF1725}"/>
              </a:ext>
            </a:extLst>
          </p:cNvPr>
          <p:cNvPicPr>
            <a:picLocks noChangeAspect="1"/>
          </p:cNvPicPr>
          <p:nvPr/>
        </p:nvPicPr>
        <p:blipFill>
          <a:blip r:embed="rId4"/>
          <a:stretch>
            <a:fillRect/>
          </a:stretch>
        </p:blipFill>
        <p:spPr>
          <a:xfrm>
            <a:off x="5410200" y="2277745"/>
            <a:ext cx="6604000" cy="4424680"/>
          </a:xfrm>
          <a:prstGeom prst="rect">
            <a:avLst/>
          </a:prstGeom>
        </p:spPr>
      </p:pic>
    </p:spTree>
    <p:extLst>
      <p:ext uri="{BB962C8B-B14F-4D97-AF65-F5344CB8AC3E}">
        <p14:creationId xmlns:p14="http://schemas.microsoft.com/office/powerpoint/2010/main" val="30338806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xmlns="" id="{CA2DC350-EBC7-4EEF-8691-1331F410690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09181" y="0"/>
            <a:ext cx="2174658" cy="2279176"/>
          </a:xfrm>
          <a:prstGeom prst="rect">
            <a:avLst/>
          </a:prstGeom>
        </p:spPr>
      </p:pic>
      <p:sp>
        <p:nvSpPr>
          <p:cNvPr id="3" name="Rectangle 2">
            <a:extLst>
              <a:ext uri="{FF2B5EF4-FFF2-40B4-BE49-F238E27FC236}">
                <a16:creationId xmlns:a16="http://schemas.microsoft.com/office/drawing/2014/main" xmlns="" id="{8E86726A-17BD-4DA8-9521-FD022DB54E35}"/>
              </a:ext>
            </a:extLst>
          </p:cNvPr>
          <p:cNvSpPr/>
          <p:nvPr/>
        </p:nvSpPr>
        <p:spPr>
          <a:xfrm>
            <a:off x="2347415" y="179908"/>
            <a:ext cx="9612319" cy="1277914"/>
          </a:xfrm>
          <a:prstGeom prst="rect">
            <a:avLst/>
          </a:prstGeom>
        </p:spPr>
        <p:txBody>
          <a:bodyPr wrap="square">
            <a:spAutoFit/>
          </a:bodyPr>
          <a:lstStyle/>
          <a:p>
            <a:pPr algn="just">
              <a:lnSpc>
                <a:spcPct val="107000"/>
              </a:lnSpc>
              <a:spcAft>
                <a:spcPts val="800"/>
              </a:spcAft>
            </a:pPr>
            <a:r>
              <a:rPr lang="en-US" sz="3600" b="1" dirty="0" err="1">
                <a:latin typeface="Arial" panose="020B0604020202020204" pitchFamily="34" charset="0"/>
                <a:ea typeface="Calibri" panose="020F0502020204030204" pitchFamily="34" charset="0"/>
                <a:cs typeface="Arial" panose="020B0604020202020204" pitchFamily="34" charset="0"/>
              </a:rPr>
              <a:t>Phòng</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nội</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trú</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phòng</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cấp</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cứu</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smtClean="0">
                <a:latin typeface="Arial" panose="020B0604020202020204" pitchFamily="34" charset="0"/>
                <a:ea typeface="Calibri" panose="020F0502020204030204" pitchFamily="34" charset="0"/>
                <a:cs typeface="Arial" panose="020B0604020202020204" pitchFamily="34" charset="0"/>
              </a:rPr>
              <a:t>và</a:t>
            </a:r>
            <a:r>
              <a:rPr lang="en-US" sz="3600" b="1" dirty="0" smtClean="0">
                <a:latin typeface="Arial" panose="020B0604020202020204" pitchFamily="34" charset="0"/>
                <a:ea typeface="Calibri" panose="020F0502020204030204" pitchFamily="34" charset="0"/>
                <a:cs typeface="Arial" panose="020B0604020202020204" pitchFamily="34" charset="0"/>
              </a:rPr>
              <a:t>/</a:t>
            </a:r>
            <a:r>
              <a:rPr lang="en-US" sz="3600" b="1" dirty="0" err="1" smtClean="0">
                <a:latin typeface="Arial" panose="020B0604020202020204" pitchFamily="34" charset="0"/>
                <a:ea typeface="Calibri" panose="020F0502020204030204" pitchFamily="34" charset="0"/>
                <a:cs typeface="Arial" panose="020B0604020202020204" pitchFamily="34" charset="0"/>
              </a:rPr>
              <a:t>hoặc</a:t>
            </a:r>
            <a:r>
              <a:rPr lang="en-US" sz="3600" b="1" dirty="0" smtClean="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sử</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dụng</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ngoại</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trú</a:t>
            </a:r>
            <a:endParaRPr lang="en-US" sz="3600" b="1" dirty="0">
              <a:latin typeface="Arial" panose="020B0604020202020204" pitchFamily="34" charset="0"/>
              <a:ea typeface="Calibri" panose="020F0502020204030204" pitchFamily="34" charset="0"/>
              <a:cs typeface="Arial" panose="020B0604020202020204" pitchFamily="34" charset="0"/>
            </a:endParaRPr>
          </a:p>
        </p:txBody>
      </p:sp>
      <p:sp>
        <p:nvSpPr>
          <p:cNvPr id="4" name="Rectangle 3">
            <a:extLst>
              <a:ext uri="{FF2B5EF4-FFF2-40B4-BE49-F238E27FC236}">
                <a16:creationId xmlns:a16="http://schemas.microsoft.com/office/drawing/2014/main" xmlns="" id="{F95F3E6F-0B97-43AF-BFEC-1D501363ED95}"/>
              </a:ext>
            </a:extLst>
          </p:cNvPr>
          <p:cNvSpPr/>
          <p:nvPr/>
        </p:nvSpPr>
        <p:spPr>
          <a:xfrm>
            <a:off x="459965" y="3043820"/>
            <a:ext cx="10073923" cy="3046988"/>
          </a:xfrm>
          <a:prstGeom prst="rect">
            <a:avLst/>
          </a:prstGeom>
        </p:spPr>
        <p:txBody>
          <a:bodyPr wrap="square">
            <a:spAutoFit/>
          </a:bodyPr>
          <a:lstStyle/>
          <a:p>
            <a:pPr algn="just"/>
            <a:endParaRPr lang="en-US" sz="3200" b="1" i="1" dirty="0" smtClean="0">
              <a:latin typeface="Arial" panose="020B0604020202020204" pitchFamily="34" charset="0"/>
              <a:cs typeface="Arial" panose="020B0604020202020204" pitchFamily="34" charset="0"/>
            </a:endParaRPr>
          </a:p>
          <a:p>
            <a:pPr algn="just"/>
            <a:r>
              <a:rPr lang="vi-VN" sz="3200" dirty="0">
                <a:latin typeface="Arial" panose="020B0604020202020204" pitchFamily="34" charset="0"/>
                <a:cs typeface="Arial" panose="020B0604020202020204" pitchFamily="34" charset="0"/>
              </a:rPr>
              <a:t>Có bao nhiêu </a:t>
            </a:r>
            <a:r>
              <a:rPr lang="en-US" sz="3200" dirty="0" err="1" smtClean="0">
                <a:latin typeface="Arial" panose="020B0604020202020204" pitchFamily="34" charset="0"/>
                <a:cs typeface="Arial" panose="020B0604020202020204" pitchFamily="34" charset="0"/>
              </a:rPr>
              <a:t>trường</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hợp</a:t>
            </a:r>
            <a:r>
              <a:rPr lang="en-US" sz="3200" dirty="0" smtClean="0">
                <a:latin typeface="Arial" panose="020B0604020202020204" pitchFamily="34" charset="0"/>
                <a:cs typeface="Arial" panose="020B0604020202020204" pitchFamily="34" charset="0"/>
              </a:rPr>
              <a:t> </a:t>
            </a:r>
            <a:r>
              <a:rPr lang="vi-VN" sz="3200" dirty="0" smtClean="0">
                <a:latin typeface="Arial" panose="020B0604020202020204" pitchFamily="34" charset="0"/>
                <a:cs typeface="Arial" panose="020B0604020202020204" pitchFamily="34" charset="0"/>
              </a:rPr>
              <a:t>nhập </a:t>
            </a:r>
            <a:r>
              <a:rPr lang="vi-VN" sz="3200" dirty="0">
                <a:latin typeface="Arial" panose="020B0604020202020204" pitchFamily="34" charset="0"/>
                <a:cs typeface="Arial" panose="020B0604020202020204" pitchFamily="34" charset="0"/>
              </a:rPr>
              <a:t>viện nội trú đã xảy ra?</a:t>
            </a:r>
          </a:p>
          <a:p>
            <a:pPr algn="just"/>
            <a:r>
              <a:rPr lang="vi-VN" sz="3200" dirty="0">
                <a:latin typeface="Arial" panose="020B0604020202020204" pitchFamily="34" charset="0"/>
                <a:cs typeface="Arial" panose="020B0604020202020204" pitchFamily="34" charset="0"/>
              </a:rPr>
              <a:t>Những trường hợp nhập viện có thể được chia nhỏ hơn bởi tỷ lệ hiện mắc bệnh cụ thể.</a:t>
            </a:r>
          </a:p>
          <a:p>
            <a:pPr algn="just"/>
            <a:r>
              <a:rPr lang="vi-VN" sz="3200" b="1" dirty="0">
                <a:latin typeface="Arial" panose="020B0604020202020204" pitchFamily="34" charset="0"/>
                <a:cs typeface="Arial" panose="020B0604020202020204" pitchFamily="34" charset="0"/>
              </a:rPr>
              <a:t>Hà Nội có </a:t>
            </a:r>
            <a:r>
              <a:rPr lang="en-US" sz="3200" b="1" dirty="0" err="1" smtClean="0">
                <a:latin typeface="Arial" panose="020B0604020202020204" pitchFamily="34" charset="0"/>
                <a:cs typeface="Arial" panose="020B0604020202020204" pitchFamily="34" charset="0"/>
              </a:rPr>
              <a:t>nhiều</a:t>
            </a:r>
            <a:r>
              <a:rPr lang="en-US" sz="3200" b="1" dirty="0" smtClean="0">
                <a:latin typeface="Arial" panose="020B0604020202020204" pitchFamily="34" charset="0"/>
                <a:cs typeface="Arial" panose="020B0604020202020204" pitchFamily="34" charset="0"/>
              </a:rPr>
              <a:t> </a:t>
            </a:r>
            <a:r>
              <a:rPr lang="vi-VN" sz="3200" b="1" dirty="0" smtClean="0">
                <a:latin typeface="Arial" panose="020B0604020202020204" pitchFamily="34" charset="0"/>
                <a:cs typeface="Arial" panose="020B0604020202020204" pitchFamily="34" charset="0"/>
              </a:rPr>
              <a:t>hơn </a:t>
            </a:r>
            <a:r>
              <a:rPr lang="vi-VN" sz="3200" b="1" dirty="0">
                <a:latin typeface="Arial" panose="020B0604020202020204" pitchFamily="34" charset="0"/>
                <a:cs typeface="Arial" panose="020B0604020202020204" pitchFamily="34" charset="0"/>
              </a:rPr>
              <a:t>25 </a:t>
            </a:r>
            <a:r>
              <a:rPr lang="en-US" sz="3200" b="1" dirty="0" smtClean="0">
                <a:latin typeface="Arial" panose="020B0604020202020204" pitchFamily="34" charset="0"/>
                <a:cs typeface="Arial" panose="020B0604020202020204" pitchFamily="34" charset="0"/>
              </a:rPr>
              <a:t>b</a:t>
            </a:r>
            <a:r>
              <a:rPr lang="vi-VN" sz="3200" b="1" dirty="0" smtClean="0">
                <a:latin typeface="Arial" panose="020B0604020202020204" pitchFamily="34" charset="0"/>
                <a:cs typeface="Arial" panose="020B0604020202020204" pitchFamily="34" charset="0"/>
              </a:rPr>
              <a:t>ệnh </a:t>
            </a:r>
            <a:r>
              <a:rPr lang="vi-VN" sz="3200" b="1" dirty="0">
                <a:latin typeface="Arial" panose="020B0604020202020204" pitchFamily="34" charset="0"/>
                <a:cs typeface="Arial" panose="020B0604020202020204" pitchFamily="34" charset="0"/>
              </a:rPr>
              <a:t>viện - tỷ lệ sử dụng không sẵn có cho bài trình bày này.</a:t>
            </a:r>
            <a:endParaRPr lang="en-US" sz="3200" b="1"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xmlns="" id="{87B5ABDE-2EDE-4185-8B94-0F72A8B8CF89}"/>
              </a:ext>
            </a:extLst>
          </p:cNvPr>
          <p:cNvSpPr/>
          <p:nvPr/>
        </p:nvSpPr>
        <p:spPr>
          <a:xfrm>
            <a:off x="2457638" y="1457822"/>
            <a:ext cx="9502096" cy="2062103"/>
          </a:xfrm>
          <a:prstGeom prst="rect">
            <a:avLst/>
          </a:prstGeom>
        </p:spPr>
        <p:txBody>
          <a:bodyPr wrap="square">
            <a:spAutoFit/>
          </a:bodyPr>
          <a:lstStyle/>
          <a:p>
            <a:pPr algn="just"/>
            <a:r>
              <a:rPr lang="vi-VN" sz="3200" dirty="0">
                <a:latin typeface="Arial" panose="020B0604020202020204" pitchFamily="34" charset="0"/>
                <a:cs typeface="Arial" panose="020B0604020202020204" pitchFamily="34" charset="0"/>
              </a:rPr>
              <a:t>  Trong cộng đồng mà bạn đang </a:t>
            </a:r>
            <a:r>
              <a:rPr lang="en-US" sz="3200" dirty="0" err="1" smtClean="0">
                <a:latin typeface="Arial" panose="020B0604020202020204" pitchFamily="34" charset="0"/>
                <a:cs typeface="Arial" panose="020B0604020202020204" pitchFamily="34" charset="0"/>
              </a:rPr>
              <a:t>nghiên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cứu</a:t>
            </a:r>
            <a:r>
              <a:rPr lang="vi-VN" sz="3200" dirty="0" smtClean="0">
                <a:latin typeface="Arial" panose="020B0604020202020204" pitchFamily="34" charset="0"/>
                <a:cs typeface="Arial" panose="020B0604020202020204" pitchFamily="34" charset="0"/>
              </a:rPr>
              <a:t>, </a:t>
            </a:r>
            <a:r>
              <a:rPr lang="vi-VN" sz="3200" dirty="0">
                <a:latin typeface="Arial" panose="020B0604020202020204" pitchFamily="34" charset="0"/>
                <a:cs typeface="Arial" panose="020B0604020202020204" pitchFamily="34" charset="0"/>
              </a:rPr>
              <a:t>số lần khám tại nhà cung cấp dịch vụ chăm sóc sức </a:t>
            </a:r>
            <a:r>
              <a:rPr lang="vi-VN" sz="3200" dirty="0" smtClean="0">
                <a:latin typeface="Arial" panose="020B0604020202020204" pitchFamily="34" charset="0"/>
                <a:cs typeface="Arial" panose="020B0604020202020204" pitchFamily="34" charset="0"/>
              </a:rPr>
              <a:t>khoẻ </a:t>
            </a:r>
            <a:r>
              <a:rPr lang="vi-VN" sz="3200" dirty="0">
                <a:latin typeface="Arial" panose="020B0604020202020204" pitchFamily="34" charset="0"/>
                <a:cs typeface="Arial" panose="020B0604020202020204" pitchFamily="34" charset="0"/>
              </a:rPr>
              <a:t>cho các phòng khám khẩn cấp và các phòng khám ngoại </a:t>
            </a:r>
            <a:r>
              <a:rPr lang="vi-VN" sz="3200" dirty="0" smtClean="0">
                <a:latin typeface="Arial" panose="020B0604020202020204" pitchFamily="34" charset="0"/>
                <a:cs typeface="Arial" panose="020B0604020202020204" pitchFamily="34" charset="0"/>
              </a:rPr>
              <a:t>trú</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là</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bao</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nhiêu</a:t>
            </a:r>
            <a:r>
              <a:rPr lang="en-US" sz="3200" dirty="0" smtClean="0">
                <a:latin typeface="Arial" panose="020B0604020202020204" pitchFamily="34" charset="0"/>
                <a:cs typeface="Arial" panose="020B0604020202020204" pitchFamily="34" charset="0"/>
              </a:rPr>
              <a:t> </a:t>
            </a:r>
            <a:r>
              <a:rPr lang="vi-VN" sz="3200" dirty="0" smtClean="0">
                <a:latin typeface="Arial" panose="020B0604020202020204" pitchFamily="34" charset="0"/>
                <a:cs typeface="Arial" panose="020B0604020202020204" pitchFamily="34" charset="0"/>
              </a:rPr>
              <a:t>?</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07412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EB9D267A-A531-4B1B-AA36-2830A94DB921}"/>
              </a:ext>
            </a:extLst>
          </p:cNvPr>
          <p:cNvPicPr>
            <a:picLocks noChangeAspect="1"/>
          </p:cNvPicPr>
          <p:nvPr/>
        </p:nvPicPr>
        <p:blipFill>
          <a:blip r:embed="rId3"/>
          <a:stretch>
            <a:fillRect/>
          </a:stretch>
        </p:blipFill>
        <p:spPr>
          <a:xfrm rot="10800000" flipH="1">
            <a:off x="0" y="0"/>
            <a:ext cx="2174615" cy="1921565"/>
          </a:xfrm>
          <a:prstGeom prst="rect">
            <a:avLst/>
          </a:prstGeom>
        </p:spPr>
      </p:pic>
      <p:sp>
        <p:nvSpPr>
          <p:cNvPr id="3" name="Rectangle 2">
            <a:extLst>
              <a:ext uri="{FF2B5EF4-FFF2-40B4-BE49-F238E27FC236}">
                <a16:creationId xmlns:a16="http://schemas.microsoft.com/office/drawing/2014/main" xmlns="" id="{1ECE30C6-7D1C-4E2F-939A-1BE99355A686}"/>
              </a:ext>
            </a:extLst>
          </p:cNvPr>
          <p:cNvSpPr/>
          <p:nvPr/>
        </p:nvSpPr>
        <p:spPr>
          <a:xfrm>
            <a:off x="2347610" y="0"/>
            <a:ext cx="9366579" cy="6280887"/>
          </a:xfrm>
          <a:prstGeom prst="rect">
            <a:avLst/>
          </a:prstGeom>
        </p:spPr>
        <p:txBody>
          <a:bodyPr wrap="square">
            <a:spAutoFit/>
          </a:bodyPr>
          <a:lstStyle/>
          <a:p>
            <a:pPr>
              <a:lnSpc>
                <a:spcPct val="107000"/>
              </a:lnSpc>
              <a:spcAft>
                <a:spcPts val="800"/>
              </a:spcAft>
            </a:pPr>
            <a:r>
              <a:rPr lang="vi-VN" sz="4400" b="1" dirty="0">
                <a:solidFill>
                  <a:srgbClr val="333333"/>
                </a:solidFill>
                <a:ea typeface="Calibri" panose="020F0502020204030204" pitchFamily="34" charset="0"/>
                <a:cs typeface="Times New Roman" panose="02020603050405020304" pitchFamily="18" charset="0"/>
              </a:rPr>
              <a:t>Sự phân chia tuổi của người dân</a:t>
            </a:r>
          </a:p>
          <a:p>
            <a:pPr>
              <a:lnSpc>
                <a:spcPct val="107000"/>
              </a:lnSpc>
              <a:spcAft>
                <a:spcPts val="800"/>
              </a:spcAft>
            </a:pPr>
            <a:endParaRPr lang="vi-VN" sz="4400" b="1" dirty="0">
              <a:solidFill>
                <a:srgbClr val="333333"/>
              </a:solidFill>
              <a:ea typeface="Calibri" panose="020F0502020204030204" pitchFamily="34" charset="0"/>
              <a:cs typeface="Times New Roman" panose="02020603050405020304" pitchFamily="18" charset="0"/>
            </a:endParaRPr>
          </a:p>
          <a:p>
            <a:pPr algn="just">
              <a:lnSpc>
                <a:spcPct val="107000"/>
              </a:lnSpc>
              <a:spcAft>
                <a:spcPts val="800"/>
              </a:spcAft>
            </a:pPr>
            <a:r>
              <a:rPr lang="vi-VN" sz="3400" dirty="0" smtClean="0">
                <a:solidFill>
                  <a:srgbClr val="333333"/>
                </a:solidFill>
                <a:ea typeface="Calibri" panose="020F0502020204030204" pitchFamily="34" charset="0"/>
                <a:cs typeface="Times New Roman" panose="02020603050405020304" pitchFamily="18" charset="0"/>
              </a:rPr>
              <a:t>Đối với Hà Nội:</a:t>
            </a:r>
          </a:p>
          <a:p>
            <a:pPr algn="just">
              <a:lnSpc>
                <a:spcPct val="107000"/>
              </a:lnSpc>
              <a:spcAft>
                <a:spcPts val="800"/>
              </a:spcAft>
            </a:pPr>
            <a:r>
              <a:rPr lang="vi-VN" sz="3400" dirty="0" smtClean="0">
                <a:solidFill>
                  <a:srgbClr val="333333"/>
                </a:solidFill>
                <a:ea typeface="Calibri" panose="020F0502020204030204" pitchFamily="34" charset="0"/>
                <a:cs typeface="Times New Roman" panose="02020603050405020304" pitchFamily="18" charset="0"/>
              </a:rPr>
              <a:t>0 - 14 tuổi: 24,6%</a:t>
            </a:r>
          </a:p>
          <a:p>
            <a:pPr algn="just">
              <a:lnSpc>
                <a:spcPct val="107000"/>
              </a:lnSpc>
              <a:spcAft>
                <a:spcPts val="800"/>
              </a:spcAft>
            </a:pPr>
            <a:r>
              <a:rPr lang="vi-VN" sz="3400" dirty="0" smtClean="0">
                <a:solidFill>
                  <a:srgbClr val="333333"/>
                </a:solidFill>
                <a:ea typeface="Calibri" panose="020F0502020204030204" pitchFamily="34" charset="0"/>
                <a:cs typeface="Times New Roman" panose="02020603050405020304" pitchFamily="18" charset="0"/>
              </a:rPr>
              <a:t>15 - 64 tuổi: 69,8%</a:t>
            </a:r>
          </a:p>
          <a:p>
            <a:pPr algn="just">
              <a:lnSpc>
                <a:spcPct val="107000"/>
              </a:lnSpc>
              <a:spcAft>
                <a:spcPts val="800"/>
              </a:spcAft>
            </a:pPr>
            <a:r>
              <a:rPr lang="vi-VN" sz="3400" dirty="0" smtClean="0">
                <a:solidFill>
                  <a:srgbClr val="333333"/>
                </a:solidFill>
                <a:ea typeface="Calibri" panose="020F0502020204030204" pitchFamily="34" charset="0"/>
                <a:cs typeface="Times New Roman" panose="02020603050405020304" pitchFamily="18" charset="0"/>
              </a:rPr>
              <a:t>65 trở lên: 5,5%</a:t>
            </a:r>
          </a:p>
          <a:p>
            <a:pPr algn="just">
              <a:lnSpc>
                <a:spcPct val="107000"/>
              </a:lnSpc>
              <a:spcAft>
                <a:spcPts val="800"/>
              </a:spcAft>
            </a:pPr>
            <a:endParaRPr lang="vi-VN" sz="3400" dirty="0" smtClean="0">
              <a:solidFill>
                <a:srgbClr val="333333"/>
              </a:solidFill>
              <a:ea typeface="Calibri" panose="020F0502020204030204" pitchFamily="34" charset="0"/>
              <a:cs typeface="Times New Roman" panose="02020603050405020304" pitchFamily="18" charset="0"/>
            </a:endParaRPr>
          </a:p>
          <a:p>
            <a:pPr algn="just">
              <a:lnSpc>
                <a:spcPct val="107000"/>
              </a:lnSpc>
              <a:spcAft>
                <a:spcPts val="800"/>
              </a:spcAft>
            </a:pPr>
            <a:r>
              <a:rPr lang="vi-VN" sz="3400" dirty="0" smtClean="0">
                <a:solidFill>
                  <a:srgbClr val="333333"/>
                </a:solidFill>
                <a:ea typeface="Calibri" panose="020F0502020204030204" pitchFamily="34" charset="0"/>
                <a:cs typeface="Times New Roman" panose="02020603050405020304" pitchFamily="18" charset="0"/>
              </a:rPr>
              <a:t>Tuổi thọ: 75,6 năm</a:t>
            </a:r>
          </a:p>
          <a:p>
            <a:pPr algn="just">
              <a:lnSpc>
                <a:spcPct val="107000"/>
              </a:lnSpc>
              <a:spcAft>
                <a:spcPts val="800"/>
              </a:spcAft>
            </a:pPr>
            <a:r>
              <a:rPr lang="vi-VN" sz="3400" dirty="0" smtClean="0">
                <a:solidFill>
                  <a:srgbClr val="333333"/>
                </a:solidFill>
                <a:ea typeface="Calibri" panose="020F0502020204030204" pitchFamily="34" charset="0"/>
                <a:cs typeface="Times New Roman" panose="02020603050405020304" pitchFamily="18" charset="0"/>
              </a:rPr>
              <a:t>(Nam: 71.3, Nữ 80.7)</a:t>
            </a:r>
            <a:endParaRPr lang="en-US" sz="3400" dirty="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xmlns="" id="{B6EAC11B-121D-419A-B368-812EE7515507}"/>
              </a:ext>
            </a:extLst>
          </p:cNvPr>
          <p:cNvPicPr>
            <a:picLocks noChangeAspect="1"/>
          </p:cNvPicPr>
          <p:nvPr/>
        </p:nvPicPr>
        <p:blipFill>
          <a:blip r:embed="rId4"/>
          <a:stretch>
            <a:fillRect/>
          </a:stretch>
        </p:blipFill>
        <p:spPr>
          <a:xfrm>
            <a:off x="7335811" y="1369621"/>
            <a:ext cx="4378378" cy="3356757"/>
          </a:xfrm>
          <a:prstGeom prst="rect">
            <a:avLst/>
          </a:prstGeom>
        </p:spPr>
      </p:pic>
    </p:spTree>
    <p:extLst>
      <p:ext uri="{BB962C8B-B14F-4D97-AF65-F5344CB8AC3E}">
        <p14:creationId xmlns:p14="http://schemas.microsoft.com/office/powerpoint/2010/main" val="7307815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2" name="Picture 1" descr="Image result for 4">
            <a:hlinkClick r:id="rId3" tgtFrame="&quot;_blank&quot;"/>
            <a:extLst>
              <a:ext uri="{FF2B5EF4-FFF2-40B4-BE49-F238E27FC236}">
                <a16:creationId xmlns:a16="http://schemas.microsoft.com/office/drawing/2014/main" xmlns="" id="{50BCD9E0-D0D4-49CD-A265-F241CE1788DD}"/>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92764" y="0"/>
            <a:ext cx="2199860" cy="2319130"/>
          </a:xfrm>
          <a:prstGeom prst="rect">
            <a:avLst/>
          </a:prstGeom>
          <a:noFill/>
          <a:ln>
            <a:noFill/>
          </a:ln>
        </p:spPr>
      </p:pic>
      <p:sp>
        <p:nvSpPr>
          <p:cNvPr id="3" name="Rectangle 2">
            <a:extLst>
              <a:ext uri="{FF2B5EF4-FFF2-40B4-BE49-F238E27FC236}">
                <a16:creationId xmlns:a16="http://schemas.microsoft.com/office/drawing/2014/main" xmlns="" id="{F015103E-5B9D-49A7-8D85-84CC4A8D07FD}"/>
              </a:ext>
            </a:extLst>
          </p:cNvPr>
          <p:cNvSpPr/>
          <p:nvPr/>
        </p:nvSpPr>
        <p:spPr>
          <a:xfrm>
            <a:off x="2399704" y="35797"/>
            <a:ext cx="9944696" cy="750975"/>
          </a:xfrm>
          <a:prstGeom prst="rect">
            <a:avLst/>
          </a:prstGeom>
        </p:spPr>
        <p:txBody>
          <a:bodyPr wrap="square">
            <a:spAutoFit/>
          </a:bodyPr>
          <a:lstStyle/>
          <a:p>
            <a:pPr>
              <a:lnSpc>
                <a:spcPct val="107000"/>
              </a:lnSpc>
              <a:spcAft>
                <a:spcPts val="800"/>
              </a:spcAft>
            </a:pPr>
            <a:r>
              <a:rPr lang="vi-VN" sz="4000" b="1" dirty="0">
                <a:ea typeface="Calibri" panose="020F0502020204030204" pitchFamily="34" charset="0"/>
                <a:cs typeface="Times New Roman" panose="02020603050405020304" pitchFamily="18" charset="0"/>
              </a:rPr>
              <a:t>Thu nhập của hộ gia đình, </a:t>
            </a:r>
            <a:r>
              <a:rPr lang="en-US" sz="4000" b="1" dirty="0" smtClean="0">
                <a:ea typeface="Calibri" panose="020F0502020204030204" pitchFamily="34" charset="0"/>
                <a:cs typeface="Times New Roman" panose="02020603050405020304" pitchFamily="18" charset="0"/>
              </a:rPr>
              <a:t>t</a:t>
            </a:r>
            <a:r>
              <a:rPr lang="vi-VN" sz="4000" b="1" dirty="0" smtClean="0">
                <a:ea typeface="Calibri" panose="020F0502020204030204" pitchFamily="34" charset="0"/>
                <a:cs typeface="Times New Roman" panose="02020603050405020304" pitchFamily="18" charset="0"/>
              </a:rPr>
              <a:t>hất </a:t>
            </a:r>
            <a:r>
              <a:rPr lang="vi-VN" sz="4000" b="1" dirty="0">
                <a:ea typeface="Calibri" panose="020F0502020204030204" pitchFamily="34" charset="0"/>
                <a:cs typeface="Times New Roman" panose="02020603050405020304" pitchFamily="18" charset="0"/>
              </a:rPr>
              <a:t>nghiệp</a:t>
            </a:r>
            <a:endParaRPr lang="en-US" sz="4000" b="1" dirty="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xmlns="" id="{7C62C74E-DC48-4DB7-B96E-501A310619DD}"/>
              </a:ext>
            </a:extLst>
          </p:cNvPr>
          <p:cNvSpPr/>
          <p:nvPr/>
        </p:nvSpPr>
        <p:spPr>
          <a:xfrm>
            <a:off x="2700564" y="1509237"/>
            <a:ext cx="9491436" cy="3970318"/>
          </a:xfrm>
          <a:prstGeom prst="rect">
            <a:avLst/>
          </a:prstGeom>
        </p:spPr>
        <p:txBody>
          <a:bodyPr wrap="square">
            <a:spAutoFit/>
          </a:bodyPr>
          <a:lstStyle/>
          <a:p>
            <a:r>
              <a:rPr lang="vi-VN" sz="3600" dirty="0">
                <a:cs typeface="Times New Roman" panose="02020603050405020304" pitchFamily="18" charset="0"/>
              </a:rPr>
              <a:t>Tại Hà Nội: Tỷ lệ thất nghiệp trong 10 năm qua đã ở mức cao 4,5% xuống mức thấp 2,9%</a:t>
            </a:r>
          </a:p>
          <a:p>
            <a:endParaRPr lang="vi-VN" sz="3600" dirty="0">
              <a:cs typeface="Times New Roman" panose="02020603050405020304" pitchFamily="18" charset="0"/>
            </a:endParaRPr>
          </a:p>
          <a:p>
            <a:r>
              <a:rPr lang="vi-VN" sz="3600" dirty="0">
                <a:cs typeface="Times New Roman" panose="02020603050405020304" pitchFamily="18" charset="0"/>
              </a:rPr>
              <a:t>Mức lương tháng trung </a:t>
            </a:r>
            <a:r>
              <a:rPr lang="vi-VN" sz="3600" dirty="0" smtClean="0">
                <a:cs typeface="Times New Roman" panose="02020603050405020304" pitchFamily="18" charset="0"/>
              </a:rPr>
              <a:t>bình: 3,296,203</a:t>
            </a:r>
            <a:r>
              <a:rPr lang="en-US" sz="3600" dirty="0" smtClean="0">
                <a:cs typeface="Times New Roman" panose="02020603050405020304" pitchFamily="18" charset="0"/>
              </a:rPr>
              <a:t> </a:t>
            </a:r>
            <a:r>
              <a:rPr lang="en-US" sz="3600" dirty="0" err="1" smtClean="0">
                <a:latin typeface="Arial" panose="020B0604020202020204" pitchFamily="34" charset="0"/>
                <a:cs typeface="Arial" panose="020B0604020202020204" pitchFamily="34" charset="0"/>
              </a:rPr>
              <a:t>đồng</a:t>
            </a:r>
            <a:endParaRPr lang="vi-VN" sz="3600" dirty="0">
              <a:latin typeface="Arial" panose="020B0604020202020204" pitchFamily="34" charset="0"/>
              <a:cs typeface="Arial" panose="020B0604020202020204" pitchFamily="34" charset="0"/>
            </a:endParaRPr>
          </a:p>
          <a:p>
            <a:r>
              <a:rPr lang="vi-VN" sz="3600" dirty="0">
                <a:cs typeface="Times New Roman" panose="02020603050405020304" pitchFamily="18" charset="0"/>
              </a:rPr>
              <a:t>(Tương đương với </a:t>
            </a:r>
            <a:r>
              <a:rPr lang="vi-VN" sz="3600" dirty="0" smtClean="0">
                <a:cs typeface="Times New Roman" panose="02020603050405020304" pitchFamily="18" charset="0"/>
              </a:rPr>
              <a:t>145 </a:t>
            </a:r>
            <a:r>
              <a:rPr lang="vi-VN" sz="3600" dirty="0">
                <a:cs typeface="Times New Roman" panose="02020603050405020304" pitchFamily="18" charset="0"/>
              </a:rPr>
              <a:t>đô la Mỹ)</a:t>
            </a:r>
          </a:p>
          <a:p>
            <a:r>
              <a:rPr lang="en-US" sz="3600" dirty="0" smtClean="0">
                <a:cs typeface="Times New Roman" panose="02020603050405020304" pitchFamily="18" charset="0"/>
              </a:rPr>
              <a:t> </a:t>
            </a:r>
            <a:endParaRPr lang="en-US" dirty="0">
              <a:cs typeface="Times New Roman" panose="02020603050405020304" pitchFamily="18" charset="0"/>
            </a:endParaRPr>
          </a:p>
        </p:txBody>
      </p:sp>
      <p:pic>
        <p:nvPicPr>
          <p:cNvPr id="5" name="Picture 16" descr="Description: Description: 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222" y="5724222"/>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69062" y="5648022"/>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72746" y="5597318"/>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63731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43717BC-2D8C-4554-A234-689E183EE3DB}"/>
              </a:ext>
            </a:extLst>
          </p:cNvPr>
          <p:cNvPicPr>
            <a:picLocks noChangeAspect="1"/>
          </p:cNvPicPr>
          <p:nvPr/>
        </p:nvPicPr>
        <p:blipFill>
          <a:blip r:embed="rId3"/>
          <a:stretch>
            <a:fillRect/>
          </a:stretch>
        </p:blipFill>
        <p:spPr>
          <a:xfrm>
            <a:off x="584200" y="0"/>
            <a:ext cx="10655300" cy="6858000"/>
          </a:xfrm>
          <a:prstGeom prst="rect">
            <a:avLst/>
          </a:prstGeom>
        </p:spPr>
      </p:pic>
    </p:spTree>
    <p:extLst>
      <p:ext uri="{BB962C8B-B14F-4D97-AF65-F5344CB8AC3E}">
        <p14:creationId xmlns:p14="http://schemas.microsoft.com/office/powerpoint/2010/main" val="13033740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2" name="Picture 1" descr="Image result for 5">
            <a:hlinkClick r:id="rId3" tgtFrame="&quot;_blank&quot;"/>
            <a:extLst>
              <a:ext uri="{FF2B5EF4-FFF2-40B4-BE49-F238E27FC236}">
                <a16:creationId xmlns:a16="http://schemas.microsoft.com/office/drawing/2014/main" xmlns="" id="{6917FD2E-2EAA-45B1-A7EA-151D03F8DF7C}"/>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1475" y="0"/>
            <a:ext cx="2504660" cy="2292626"/>
          </a:xfrm>
          <a:prstGeom prst="rect">
            <a:avLst/>
          </a:prstGeom>
          <a:noFill/>
          <a:ln>
            <a:noFill/>
          </a:ln>
        </p:spPr>
      </p:pic>
      <p:sp>
        <p:nvSpPr>
          <p:cNvPr id="3" name="Rectangle 2">
            <a:extLst>
              <a:ext uri="{FF2B5EF4-FFF2-40B4-BE49-F238E27FC236}">
                <a16:creationId xmlns:a16="http://schemas.microsoft.com/office/drawing/2014/main" xmlns="" id="{F775F3A4-BB7C-40BA-99B1-38DCCA08CEEB}"/>
              </a:ext>
            </a:extLst>
          </p:cNvPr>
          <p:cNvSpPr/>
          <p:nvPr/>
        </p:nvSpPr>
        <p:spPr>
          <a:xfrm>
            <a:off x="3096590" y="795130"/>
            <a:ext cx="7803058" cy="1248803"/>
          </a:xfrm>
          <a:prstGeom prst="rect">
            <a:avLst/>
          </a:prstGeom>
        </p:spPr>
        <p:txBody>
          <a:bodyPr wrap="square">
            <a:spAutoFit/>
          </a:bodyPr>
          <a:lstStyle/>
          <a:p>
            <a:pPr algn="just">
              <a:lnSpc>
                <a:spcPct val="107000"/>
              </a:lnSpc>
              <a:spcAft>
                <a:spcPts val="800"/>
              </a:spcAft>
            </a:pPr>
            <a:r>
              <a:rPr lang="en-US" sz="3200" b="1" dirty="0" err="1" smtClean="0">
                <a:latin typeface="Arial" panose="020B0604020202020204" pitchFamily="34" charset="0"/>
                <a:ea typeface="Calibri" panose="020F0502020204030204" pitchFamily="34" charset="0"/>
                <a:cs typeface="Arial" panose="020B0604020202020204" pitchFamily="34" charset="0"/>
              </a:rPr>
              <a:t>Quyền</a:t>
            </a:r>
            <a:r>
              <a:rPr lang="en-US" sz="3200" b="1" dirty="0" smtClean="0">
                <a:latin typeface="Arial" panose="020B0604020202020204" pitchFamily="34" charset="0"/>
                <a:ea typeface="Calibri" panose="020F0502020204030204" pitchFamily="34" charset="0"/>
                <a:cs typeface="Arial" panose="020B0604020202020204" pitchFamily="34" charset="0"/>
              </a:rPr>
              <a:t> </a:t>
            </a:r>
            <a:r>
              <a:rPr lang="en-US" sz="3200" b="1" dirty="0" err="1" smtClean="0">
                <a:latin typeface="Arial" panose="020B0604020202020204" pitchFamily="34" charset="0"/>
                <a:ea typeface="Calibri" panose="020F0502020204030204" pitchFamily="34" charset="0"/>
                <a:cs typeface="Arial" panose="020B0604020202020204" pitchFamily="34" charset="0"/>
              </a:rPr>
              <a:t>sở</a:t>
            </a:r>
            <a:r>
              <a:rPr lang="en-US" sz="3200" b="1" dirty="0" smtClean="0">
                <a:latin typeface="Arial" panose="020B0604020202020204" pitchFamily="34" charset="0"/>
                <a:ea typeface="Calibri" panose="020F0502020204030204" pitchFamily="34" charset="0"/>
                <a:cs typeface="Arial" panose="020B0604020202020204" pitchFamily="34" charset="0"/>
              </a:rPr>
              <a:t> </a:t>
            </a:r>
            <a:r>
              <a:rPr lang="en-US" sz="3200" b="1" dirty="0" err="1" smtClean="0">
                <a:latin typeface="Arial" panose="020B0604020202020204" pitchFamily="34" charset="0"/>
                <a:ea typeface="Calibri" panose="020F0502020204030204" pitchFamily="34" charset="0"/>
                <a:cs typeface="Arial" panose="020B0604020202020204" pitchFamily="34" charset="0"/>
              </a:rPr>
              <a:t>hữu</a:t>
            </a:r>
            <a:r>
              <a:rPr lang="en-US" sz="3200" b="1" dirty="0" smtClean="0">
                <a:latin typeface="Arial" panose="020B0604020202020204" pitchFamily="34" charset="0"/>
                <a:ea typeface="Calibri" panose="020F0502020204030204" pitchFamily="34" charset="0"/>
                <a:cs typeface="Arial" panose="020B0604020202020204" pitchFamily="34" charset="0"/>
              </a:rPr>
              <a:t> </a:t>
            </a:r>
            <a:r>
              <a:rPr lang="en-US" sz="3200" b="1" dirty="0" err="1" smtClean="0">
                <a:latin typeface="Arial" panose="020B0604020202020204" pitchFamily="34" charset="0"/>
                <a:ea typeface="Calibri" panose="020F0502020204030204" pitchFamily="34" charset="0"/>
                <a:cs typeface="Arial" panose="020B0604020202020204" pitchFamily="34" charset="0"/>
              </a:rPr>
              <a:t>tài</a:t>
            </a:r>
            <a:r>
              <a:rPr lang="en-US" sz="3200" b="1" dirty="0" smtClean="0">
                <a:latin typeface="Arial" panose="020B0604020202020204" pitchFamily="34" charset="0"/>
                <a:ea typeface="Calibri" panose="020F0502020204030204" pitchFamily="34" charset="0"/>
                <a:cs typeface="Arial" panose="020B0604020202020204" pitchFamily="34" charset="0"/>
              </a:rPr>
              <a:t> </a:t>
            </a:r>
            <a:r>
              <a:rPr lang="en-US" sz="3200" b="1" dirty="0" err="1" smtClean="0">
                <a:latin typeface="Arial" panose="020B0604020202020204" pitchFamily="34" charset="0"/>
                <a:ea typeface="Calibri" panose="020F0502020204030204" pitchFamily="34" charset="0"/>
                <a:cs typeface="Arial" panose="020B0604020202020204" pitchFamily="34" charset="0"/>
              </a:rPr>
              <a:t>sản</a:t>
            </a:r>
            <a:r>
              <a:rPr lang="en-US" sz="3200" b="1" dirty="0" smtClean="0">
                <a:latin typeface="Arial" panose="020B0604020202020204" pitchFamily="34" charset="0"/>
                <a:ea typeface="Calibri" panose="020F0502020204030204" pitchFamily="34" charset="0"/>
                <a:cs typeface="Arial" panose="020B0604020202020204" pitchFamily="34" charset="0"/>
              </a:rPr>
              <a:t> </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cho</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thuê</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tài</a:t>
            </a:r>
            <a:r>
              <a:rPr lang="en-US" sz="3200" b="1" dirty="0">
                <a:latin typeface="Arial" panose="020B0604020202020204" pitchFamily="34" charset="0"/>
                <a:ea typeface="Calibri" panose="020F0502020204030204" pitchFamily="34" charset="0"/>
                <a:cs typeface="Arial" panose="020B0604020202020204" pitchFamily="34" charset="0"/>
              </a:rPr>
              <a:t> </a:t>
            </a:r>
            <a:r>
              <a:rPr lang="en-US" sz="3200" b="1" dirty="0" err="1">
                <a:latin typeface="Arial" panose="020B0604020202020204" pitchFamily="34" charset="0"/>
                <a:ea typeface="Calibri" panose="020F0502020204030204" pitchFamily="34" charset="0"/>
                <a:cs typeface="Arial" panose="020B0604020202020204" pitchFamily="34" charset="0"/>
              </a:rPr>
              <a:t>sản</a:t>
            </a:r>
            <a:endParaRPr lang="en-US" sz="3200" b="1"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3200" dirty="0">
                <a:latin typeface="Arial" panose="020B0604020202020204" pitchFamily="34" charset="0"/>
                <a:ea typeface="Calibri" panose="020F0502020204030204" pitchFamily="34" charset="0"/>
                <a:cs typeface="Arial" panose="020B0604020202020204" pitchFamily="34" charset="0"/>
              </a:rPr>
              <a:t>(</a:t>
            </a:r>
            <a:r>
              <a:rPr lang="en-US" sz="3200" dirty="0" err="1">
                <a:latin typeface="Arial" panose="020B0604020202020204" pitchFamily="34" charset="0"/>
                <a:ea typeface="Calibri" panose="020F0502020204030204" pitchFamily="34" charset="0"/>
                <a:cs typeface="Arial" panose="020B0604020202020204" pitchFamily="34" charset="0"/>
              </a:rPr>
              <a:t>Thống</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kê</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không</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có</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sẵn</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cho</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Hà</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err="1">
                <a:latin typeface="Arial" panose="020B0604020202020204" pitchFamily="34" charset="0"/>
                <a:ea typeface="Calibri" panose="020F0502020204030204" pitchFamily="34" charset="0"/>
                <a:cs typeface="Arial" panose="020B0604020202020204" pitchFamily="34" charset="0"/>
              </a:rPr>
              <a:t>Nội</a:t>
            </a:r>
            <a:r>
              <a:rPr lang="en-US" sz="3200" dirty="0">
                <a:latin typeface="Arial" panose="020B0604020202020204" pitchFamily="34" charset="0"/>
                <a:ea typeface="Calibri" panose="020F0502020204030204" pitchFamily="34" charset="0"/>
                <a:cs typeface="Arial" panose="020B0604020202020204" pitchFamily="34" charset="0"/>
              </a:rPr>
              <a:t>)</a:t>
            </a:r>
            <a:endParaRPr lang="en-US" sz="3600" dirty="0">
              <a:latin typeface="Arial" panose="020B0604020202020204" pitchFamily="34" charset="0"/>
              <a:ea typeface="Calibri" panose="020F0502020204030204" pitchFamily="34" charset="0"/>
              <a:cs typeface="Arial" panose="020B0604020202020204" pitchFamily="34" charset="0"/>
            </a:endParaRPr>
          </a:p>
        </p:txBody>
      </p:sp>
      <p:pic>
        <p:nvPicPr>
          <p:cNvPr id="4" name="Picture 3" descr="Related image">
            <a:hlinkClick r:id="rId5" tgtFrame="&quot;_blank&quot;"/>
            <a:extLst>
              <a:ext uri="{FF2B5EF4-FFF2-40B4-BE49-F238E27FC236}">
                <a16:creationId xmlns:a16="http://schemas.microsoft.com/office/drawing/2014/main" xmlns="" id="{7AC27FA9-DD91-4CFF-9D29-63ECE0856F89}"/>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26505" y="3398079"/>
            <a:ext cx="2190129" cy="2133600"/>
          </a:xfrm>
          <a:prstGeom prst="rect">
            <a:avLst/>
          </a:prstGeom>
          <a:noFill/>
          <a:ln>
            <a:noFill/>
          </a:ln>
        </p:spPr>
      </p:pic>
      <p:sp>
        <p:nvSpPr>
          <p:cNvPr id="5" name="Rectangle 4">
            <a:extLst>
              <a:ext uri="{FF2B5EF4-FFF2-40B4-BE49-F238E27FC236}">
                <a16:creationId xmlns:a16="http://schemas.microsoft.com/office/drawing/2014/main" xmlns="" id="{36E5BEC2-0CA8-44F3-BEAA-7D915F87B46C}"/>
              </a:ext>
            </a:extLst>
          </p:cNvPr>
          <p:cNvSpPr/>
          <p:nvPr/>
        </p:nvSpPr>
        <p:spPr>
          <a:xfrm>
            <a:off x="2536135" y="2940340"/>
            <a:ext cx="9501809" cy="3318281"/>
          </a:xfrm>
          <a:prstGeom prst="rect">
            <a:avLst/>
          </a:prstGeom>
        </p:spPr>
        <p:txBody>
          <a:bodyPr wrap="square">
            <a:spAutoFit/>
          </a:bodyPr>
          <a:lstStyle/>
          <a:p>
            <a:pPr algn="just">
              <a:lnSpc>
                <a:spcPct val="107000"/>
              </a:lnSpc>
              <a:spcAft>
                <a:spcPts val="800"/>
              </a:spcAft>
            </a:pPr>
            <a:r>
              <a:rPr lang="vi-VN" sz="3200" b="1" dirty="0">
                <a:latin typeface="Arial" panose="020B0604020202020204" pitchFamily="34" charset="0"/>
                <a:ea typeface="Calibri" panose="020F0502020204030204" pitchFamily="34" charset="0"/>
                <a:cs typeface="Arial" panose="020B0604020202020204" pitchFamily="34" charset="0"/>
              </a:rPr>
              <a:t>Bắt giữ, hoạt động tội phạm (ảnh hưởng đến hoạt động kinh doanh bán lẻ và du lịch</a:t>
            </a:r>
            <a:r>
              <a:rPr lang="vi-VN" sz="3200" b="1" dirty="0" smtClean="0">
                <a:latin typeface="Arial" panose="020B0604020202020204" pitchFamily="34" charset="0"/>
                <a:ea typeface="Calibri" panose="020F0502020204030204" pitchFamily="34" charset="0"/>
                <a:cs typeface="Arial" panose="020B0604020202020204" pitchFamily="34" charset="0"/>
              </a:rPr>
              <a:t>)</a:t>
            </a:r>
            <a:endParaRPr lang="en-US" sz="3200" b="1" dirty="0" smtClean="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vi-VN" sz="3200" dirty="0">
                <a:latin typeface="Arial" panose="020B0604020202020204" pitchFamily="34" charset="0"/>
                <a:ea typeface="Calibri" panose="020F0502020204030204" pitchFamily="34" charset="0"/>
                <a:cs typeface="Arial" panose="020B0604020202020204" pitchFamily="34" charset="0"/>
              </a:rPr>
              <a:t>Tại Hà Nội - Tỷ lệ tội phạm là 46% trong tổng số 100%. </a:t>
            </a:r>
            <a:r>
              <a:rPr lang="en-US" sz="3200" dirty="0" err="1" smtClean="0">
                <a:latin typeface="Arial" panose="020B0604020202020204" pitchFamily="34" charset="0"/>
                <a:ea typeface="Calibri" panose="020F0502020204030204" pitchFamily="34" charset="0"/>
                <a:cs typeface="Arial" panose="020B0604020202020204" pitchFamily="34" charset="0"/>
              </a:rPr>
              <a:t>Mức</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độ</a:t>
            </a:r>
            <a:r>
              <a:rPr lang="en-US" sz="3200" dirty="0" smtClean="0">
                <a:latin typeface="Arial" panose="020B0604020202020204" pitchFamily="34" charset="0"/>
                <a:ea typeface="Calibri" panose="020F0502020204030204" pitchFamily="34" charset="0"/>
                <a:cs typeface="Arial" panose="020B0604020202020204" pitchFamily="34" charset="0"/>
              </a:rPr>
              <a:t> t</a:t>
            </a:r>
            <a:r>
              <a:rPr lang="vi-VN" sz="3200" dirty="0" smtClean="0">
                <a:latin typeface="Arial" panose="020B0604020202020204" pitchFamily="34" charset="0"/>
                <a:ea typeface="Calibri" panose="020F0502020204030204" pitchFamily="34" charset="0"/>
                <a:cs typeface="Arial" panose="020B0604020202020204" pitchFamily="34" charset="0"/>
              </a:rPr>
              <a:t>hoải </a:t>
            </a:r>
            <a:r>
              <a:rPr lang="vi-VN" sz="3200" dirty="0">
                <a:latin typeface="Arial" panose="020B0604020202020204" pitchFamily="34" charset="0"/>
                <a:ea typeface="Calibri" panose="020F0502020204030204" pitchFamily="34" charset="0"/>
                <a:cs typeface="Arial" panose="020B0604020202020204" pitchFamily="34" charset="0"/>
              </a:rPr>
              <a:t>mái </a:t>
            </a:r>
            <a:r>
              <a:rPr lang="vi-VN" sz="3200" dirty="0" smtClean="0">
                <a:latin typeface="Arial" panose="020B0604020202020204" pitchFamily="34" charset="0"/>
                <a:ea typeface="Calibri" panose="020F0502020204030204" pitchFamily="34" charset="0"/>
                <a:cs typeface="Arial" panose="020B0604020202020204" pitchFamily="34" charset="0"/>
              </a:rPr>
              <a:t>khi</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một</a:t>
            </a:r>
            <a:r>
              <a:rPr lang="vi-VN" sz="3200" dirty="0" smtClean="0">
                <a:latin typeface="Arial" panose="020B0604020202020204" pitchFamily="34" charset="0"/>
                <a:ea typeface="Calibri" panose="020F0502020204030204" pitchFamily="34" charset="0"/>
                <a:cs typeface="Arial" panose="020B0604020202020204" pitchFamily="34" charset="0"/>
              </a:rPr>
              <a:t> </a:t>
            </a:r>
            <a:r>
              <a:rPr lang="vi-VN" sz="3200" dirty="0">
                <a:latin typeface="Arial" panose="020B0604020202020204" pitchFamily="34" charset="0"/>
                <a:ea typeface="Calibri" panose="020F0502020204030204" pitchFamily="34" charset="0"/>
                <a:cs typeface="Arial" panose="020B0604020202020204" pitchFamily="34" charset="0"/>
              </a:rPr>
              <a:t>du khách hay người dân đi dạo </a:t>
            </a:r>
            <a:r>
              <a:rPr lang="en-US" sz="3200" dirty="0" err="1" smtClean="0">
                <a:latin typeface="Arial" panose="020B0604020202020204" pitchFamily="34" charset="0"/>
                <a:ea typeface="Calibri" panose="020F0502020204030204" pitchFamily="34" charset="0"/>
                <a:cs typeface="Arial" panose="020B0604020202020204" pitchFamily="34" charset="0"/>
              </a:rPr>
              <a:t>vào</a:t>
            </a:r>
            <a:r>
              <a:rPr lang="en-US" sz="3200" dirty="0" smtClean="0">
                <a:latin typeface="Arial" panose="020B0604020202020204" pitchFamily="34" charset="0"/>
                <a:ea typeface="Calibri" panose="020F0502020204030204" pitchFamily="34" charset="0"/>
                <a:cs typeface="Arial" panose="020B0604020202020204" pitchFamily="34" charset="0"/>
              </a:rPr>
              <a:t> ban </a:t>
            </a:r>
            <a:r>
              <a:rPr lang="en-US" sz="3200" dirty="0" err="1" smtClean="0">
                <a:latin typeface="Arial" panose="020B0604020202020204" pitchFamily="34" charset="0"/>
                <a:ea typeface="Calibri" panose="020F0502020204030204" pitchFamily="34" charset="0"/>
                <a:cs typeface="Arial" panose="020B0604020202020204" pitchFamily="34" charset="0"/>
              </a:rPr>
              <a:t>ngày</a:t>
            </a:r>
            <a:r>
              <a:rPr lang="en-US" sz="3200" dirty="0" smtClean="0">
                <a:latin typeface="Arial" panose="020B0604020202020204" pitchFamily="34" charset="0"/>
                <a:ea typeface="Calibri" panose="020F0502020204030204" pitchFamily="34" charset="0"/>
                <a:cs typeface="Arial" panose="020B0604020202020204" pitchFamily="34" charset="0"/>
              </a:rPr>
              <a:t>:</a:t>
            </a:r>
            <a:r>
              <a:rPr lang="vi-VN" sz="3200" dirty="0" smtClean="0">
                <a:latin typeface="Arial" panose="020B0604020202020204" pitchFamily="34" charset="0"/>
                <a:ea typeface="Calibri" panose="020F0502020204030204" pitchFamily="34" charset="0"/>
                <a:cs typeface="Arial" panose="020B0604020202020204" pitchFamily="34" charset="0"/>
              </a:rPr>
              <a:t> </a:t>
            </a:r>
            <a:r>
              <a:rPr lang="vi-VN" sz="3200" dirty="0">
                <a:latin typeface="Arial" panose="020B0604020202020204" pitchFamily="34" charset="0"/>
                <a:ea typeface="Calibri" panose="020F0502020204030204" pitchFamily="34" charset="0"/>
                <a:cs typeface="Arial" panose="020B0604020202020204" pitchFamily="34" charset="0"/>
              </a:rPr>
              <a:t>76%. Vào ban đêm: 45%</a:t>
            </a:r>
          </a:p>
        </p:txBody>
      </p:sp>
    </p:spTree>
    <p:extLst>
      <p:ext uri="{BB962C8B-B14F-4D97-AF65-F5344CB8AC3E}">
        <p14:creationId xmlns:p14="http://schemas.microsoft.com/office/powerpoint/2010/main" val="1974413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2" name="Picture 1" descr="Image result for 7">
            <a:hlinkClick r:id="rId4" tgtFrame="&quot;_blank&quot;"/>
            <a:extLst>
              <a:ext uri="{FF2B5EF4-FFF2-40B4-BE49-F238E27FC236}">
                <a16:creationId xmlns:a16="http://schemas.microsoft.com/office/drawing/2014/main" xmlns="" id="{ED39AD12-0887-4CBA-8559-6A0FB50088A9}"/>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1550504" cy="2491409"/>
          </a:xfrm>
          <a:prstGeom prst="rect">
            <a:avLst/>
          </a:prstGeom>
          <a:noFill/>
          <a:ln>
            <a:noFill/>
          </a:ln>
        </p:spPr>
      </p:pic>
      <p:sp>
        <p:nvSpPr>
          <p:cNvPr id="3" name="Rectangle 2">
            <a:extLst>
              <a:ext uri="{FF2B5EF4-FFF2-40B4-BE49-F238E27FC236}">
                <a16:creationId xmlns:a16="http://schemas.microsoft.com/office/drawing/2014/main" xmlns="" id="{D3F59933-3901-465F-8C6F-1D246E2AB07E}"/>
              </a:ext>
            </a:extLst>
          </p:cNvPr>
          <p:cNvSpPr/>
          <p:nvPr/>
        </p:nvSpPr>
        <p:spPr>
          <a:xfrm>
            <a:off x="1943414" y="49427"/>
            <a:ext cx="9859618" cy="6328014"/>
          </a:xfrm>
          <a:prstGeom prst="rect">
            <a:avLst/>
          </a:prstGeom>
        </p:spPr>
        <p:txBody>
          <a:bodyPr wrap="square">
            <a:spAutoFit/>
          </a:bodyPr>
          <a:lstStyle/>
          <a:p>
            <a:pPr algn="just">
              <a:lnSpc>
                <a:spcPct val="107000"/>
              </a:lnSpc>
              <a:spcAft>
                <a:spcPts val="800"/>
              </a:spcAft>
            </a:pPr>
            <a:r>
              <a:rPr lang="en-US" sz="3600" b="1" dirty="0" err="1">
                <a:latin typeface="Arial" panose="020B0604020202020204" pitchFamily="34" charset="0"/>
                <a:ea typeface="Calibri" panose="020F0502020204030204" pitchFamily="34" charset="0"/>
                <a:cs typeface="Arial" panose="020B0604020202020204" pitchFamily="34" charset="0"/>
              </a:rPr>
              <a:t>Gần</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các</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nguồn</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thực</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phẩm</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lành</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smtClean="0">
                <a:latin typeface="Arial" panose="020B0604020202020204" pitchFamily="34" charset="0"/>
                <a:ea typeface="Calibri" panose="020F0502020204030204" pitchFamily="34" charset="0"/>
                <a:cs typeface="Arial" panose="020B0604020202020204" pitchFamily="34" charset="0"/>
              </a:rPr>
              <a:t>mạnh</a:t>
            </a:r>
            <a:r>
              <a:rPr lang="en-US" sz="3600" b="1" dirty="0" smtClean="0">
                <a:latin typeface="Arial" panose="020B0604020202020204" pitchFamily="34" charset="0"/>
                <a:ea typeface="Calibri" panose="020F0502020204030204" pitchFamily="34" charset="0"/>
                <a:cs typeface="Arial" panose="020B0604020202020204" pitchFamily="34" charset="0"/>
              </a:rPr>
              <a:t>-</a:t>
            </a:r>
          </a:p>
          <a:p>
            <a:pPr algn="just">
              <a:lnSpc>
                <a:spcPct val="107000"/>
              </a:lnSpc>
              <a:spcAft>
                <a:spcPts val="800"/>
              </a:spcAft>
            </a:pPr>
            <a:endParaRPr lang="en-US" sz="3600" b="1" dirty="0" smtClean="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vi-VN" sz="3600" dirty="0">
                <a:latin typeface="Arial" panose="020B0604020202020204" pitchFamily="34" charset="0"/>
                <a:cs typeface="Arial" panose="020B0604020202020204" pitchFamily="34" charset="0"/>
              </a:rPr>
              <a:t>Mất an ninh lương thực là một chỉ số kinh tế và xã hội về sức khoẻ của một cộng đồng</a:t>
            </a:r>
            <a:r>
              <a:rPr lang="vi-VN" sz="3600" dirty="0" smtClean="0">
                <a:latin typeface="Arial" panose="020B0604020202020204" pitchFamily="34" charset="0"/>
                <a:cs typeface="Arial" panose="020B0604020202020204" pitchFamily="34" charset="0"/>
              </a:rPr>
              <a:t>.</a:t>
            </a:r>
            <a:endParaRPr lang="en-US" sz="3600" dirty="0" smtClean="0">
              <a:latin typeface="Arial" panose="020B0604020202020204" pitchFamily="34" charset="0"/>
              <a:cs typeface="Arial" panose="020B0604020202020204" pitchFamily="34" charset="0"/>
            </a:endParaRPr>
          </a:p>
          <a:p>
            <a:pPr algn="just">
              <a:lnSpc>
                <a:spcPct val="107000"/>
              </a:lnSpc>
              <a:spcAft>
                <a:spcPts val="800"/>
              </a:spcAft>
            </a:pPr>
            <a:r>
              <a:rPr lang="vi-VN" sz="3600" b="1" dirty="0">
                <a:latin typeface="Arial" panose="020B0604020202020204" pitchFamily="34" charset="0"/>
                <a:ea typeface="Calibri" panose="020F0502020204030204" pitchFamily="34" charset="0"/>
                <a:cs typeface="Arial" panose="020B0604020202020204" pitchFamily="34" charset="0"/>
              </a:rPr>
              <a:t>Hà Nội </a:t>
            </a:r>
            <a:r>
              <a:rPr lang="vi-VN" sz="3600" dirty="0" smtClean="0">
                <a:latin typeface="Arial" panose="020B0604020202020204" pitchFamily="34" charset="0"/>
                <a:ea typeface="Calibri" panose="020F0502020204030204" pitchFamily="34" charset="0"/>
                <a:cs typeface="Arial" panose="020B0604020202020204" pitchFamily="34" charset="0"/>
              </a:rPr>
              <a:t>c</a:t>
            </a:r>
            <a:r>
              <a:rPr lang="en-US" sz="3600" dirty="0">
                <a:latin typeface="Arial" panose="020B0604020202020204" pitchFamily="34" charset="0"/>
                <a:ea typeface="Calibri" panose="020F0502020204030204" pitchFamily="34" charset="0"/>
                <a:cs typeface="Arial" panose="020B0604020202020204" pitchFamily="34" charset="0"/>
              </a:rPr>
              <a:t>ó</a:t>
            </a:r>
            <a:r>
              <a:rPr lang="vi-VN" sz="3600" dirty="0" smtClean="0">
                <a:latin typeface="Arial" panose="020B0604020202020204" pitchFamily="34" charset="0"/>
                <a:ea typeface="Calibri" panose="020F0502020204030204" pitchFamily="34" charset="0"/>
                <a:cs typeface="Arial" panose="020B0604020202020204" pitchFamily="34" charset="0"/>
              </a:rPr>
              <a:t> </a:t>
            </a:r>
            <a:r>
              <a:rPr lang="vi-VN" sz="3600" dirty="0">
                <a:latin typeface="Arial" panose="020B0604020202020204" pitchFamily="34" charset="0"/>
                <a:ea typeface="Calibri" panose="020F0502020204030204" pitchFamily="34" charset="0"/>
                <a:cs typeface="Arial" panose="020B0604020202020204" pitchFamily="34" charset="0"/>
              </a:rPr>
              <a:t>nhiều khu vực với </a:t>
            </a:r>
            <a:r>
              <a:rPr lang="en-US" sz="3600" dirty="0" err="1" smtClean="0">
                <a:latin typeface="Arial" panose="020B0604020202020204" pitchFamily="34" charset="0"/>
                <a:ea typeface="Calibri" panose="020F0502020204030204" pitchFamily="34" charset="0"/>
                <a:cs typeface="Arial" panose="020B0604020202020204" pitchFamily="34" charset="0"/>
              </a:rPr>
              <a:t>khu</a:t>
            </a:r>
            <a:r>
              <a:rPr lang="en-US" sz="3600" dirty="0" smtClean="0">
                <a:latin typeface="Arial" panose="020B0604020202020204" pitchFamily="34" charset="0"/>
                <a:ea typeface="Calibri" panose="020F0502020204030204" pitchFamily="34" charset="0"/>
                <a:cs typeface="Arial" panose="020B0604020202020204" pitchFamily="34" charset="0"/>
              </a:rPr>
              <a:t> </a:t>
            </a:r>
            <a:r>
              <a:rPr lang="en-US" sz="3600" dirty="0" err="1" smtClean="0">
                <a:latin typeface="Arial" panose="020B0604020202020204" pitchFamily="34" charset="0"/>
                <a:ea typeface="Calibri" panose="020F0502020204030204" pitchFamily="34" charset="0"/>
                <a:cs typeface="Arial" panose="020B0604020202020204" pitchFamily="34" charset="0"/>
              </a:rPr>
              <a:t>chợ</a:t>
            </a:r>
            <a:r>
              <a:rPr lang="vi-VN" sz="3600" dirty="0" smtClean="0">
                <a:latin typeface="Arial" panose="020B0604020202020204" pitchFamily="34" charset="0"/>
                <a:ea typeface="Calibri" panose="020F0502020204030204" pitchFamily="34" charset="0"/>
                <a:cs typeface="Arial" panose="020B0604020202020204" pitchFamily="34" charset="0"/>
              </a:rPr>
              <a:t> </a:t>
            </a:r>
            <a:r>
              <a:rPr lang="vi-VN" sz="3600" dirty="0">
                <a:latin typeface="Arial" panose="020B0604020202020204" pitchFamily="34" charset="0"/>
                <a:ea typeface="Calibri" panose="020F0502020204030204" pitchFamily="34" charset="0"/>
                <a:cs typeface="Arial" panose="020B0604020202020204" pitchFamily="34" charset="0"/>
              </a:rPr>
              <a:t>mở, nơi có nguồn thực phẩm tươi sống. Vùng ngoại ô của thành phố có những người dân sinh </a:t>
            </a:r>
            <a:r>
              <a:rPr lang="vi-VN" sz="3600" dirty="0" smtClean="0">
                <a:latin typeface="Arial" panose="020B0604020202020204" pitchFamily="34" charset="0"/>
                <a:ea typeface="Calibri" panose="020F0502020204030204" pitchFamily="34" charset="0"/>
                <a:cs typeface="Arial" panose="020B0604020202020204" pitchFamily="34" charset="0"/>
              </a:rPr>
              <a:t>sống</a:t>
            </a:r>
            <a:r>
              <a:rPr lang="en-US" sz="3600" dirty="0" smtClean="0">
                <a:latin typeface="Arial" panose="020B0604020202020204" pitchFamily="34" charset="0"/>
                <a:ea typeface="Calibri" panose="020F0502020204030204" pitchFamily="34" charset="0"/>
                <a:cs typeface="Arial" panose="020B0604020202020204" pitchFamily="34" charset="0"/>
              </a:rPr>
              <a:t> </a:t>
            </a:r>
            <a:r>
              <a:rPr lang="en-US" sz="3600" dirty="0" err="1" smtClean="0">
                <a:latin typeface="Arial" panose="020B0604020202020204" pitchFamily="34" charset="0"/>
                <a:ea typeface="Calibri" panose="020F0502020204030204" pitchFamily="34" charset="0"/>
                <a:cs typeface="Arial" panose="020B0604020202020204" pitchFamily="34" charset="0"/>
              </a:rPr>
              <a:t>dựa</a:t>
            </a:r>
            <a:r>
              <a:rPr lang="en-US" sz="3600" dirty="0" smtClean="0">
                <a:latin typeface="Arial" panose="020B0604020202020204" pitchFamily="34" charset="0"/>
                <a:ea typeface="Calibri" panose="020F0502020204030204" pitchFamily="34" charset="0"/>
                <a:cs typeface="Arial" panose="020B0604020202020204" pitchFamily="34" charset="0"/>
              </a:rPr>
              <a:t> </a:t>
            </a:r>
            <a:r>
              <a:rPr lang="en-US" sz="3600" dirty="0" err="1" smtClean="0">
                <a:latin typeface="Arial" panose="020B0604020202020204" pitchFamily="34" charset="0"/>
                <a:ea typeface="Calibri" panose="020F0502020204030204" pitchFamily="34" charset="0"/>
                <a:cs typeface="Arial" panose="020B0604020202020204" pitchFamily="34" charset="0"/>
              </a:rPr>
              <a:t>vào</a:t>
            </a:r>
            <a:r>
              <a:rPr lang="vi-VN" sz="3600" dirty="0" smtClean="0">
                <a:latin typeface="Arial" panose="020B0604020202020204" pitchFamily="34" charset="0"/>
                <a:ea typeface="Calibri" panose="020F0502020204030204" pitchFamily="34" charset="0"/>
                <a:cs typeface="Arial" panose="020B0604020202020204" pitchFamily="34" charset="0"/>
              </a:rPr>
              <a:t> </a:t>
            </a:r>
            <a:r>
              <a:rPr lang="vi-VN" sz="3600" dirty="0">
                <a:latin typeface="Arial" panose="020B0604020202020204" pitchFamily="34" charset="0"/>
                <a:ea typeface="Calibri" panose="020F0502020204030204" pitchFamily="34" charset="0"/>
                <a:cs typeface="Arial" panose="020B0604020202020204" pitchFamily="34" charset="0"/>
              </a:rPr>
              <a:t>nông nghiệp và họ đến thành phố để bán hàng hóa của họ. Tỷ lệ tiểu đường là do </a:t>
            </a:r>
            <a:r>
              <a:rPr lang="en-US" sz="3600" dirty="0" err="1" smtClean="0">
                <a:latin typeface="Arial" panose="020B0604020202020204" pitchFamily="34" charset="0"/>
                <a:ea typeface="Calibri" panose="020F0502020204030204" pitchFamily="34" charset="0"/>
                <a:cs typeface="Arial" panose="020B0604020202020204" pitchFamily="34" charset="0"/>
              </a:rPr>
              <a:t>ăn</a:t>
            </a:r>
            <a:r>
              <a:rPr lang="en-US" sz="3600" dirty="0" smtClean="0">
                <a:latin typeface="Arial" panose="020B0604020202020204" pitchFamily="34" charset="0"/>
                <a:ea typeface="Calibri" panose="020F0502020204030204" pitchFamily="34" charset="0"/>
                <a:cs typeface="Arial" panose="020B0604020202020204" pitchFamily="34" charset="0"/>
              </a:rPr>
              <a:t> </a:t>
            </a:r>
            <a:r>
              <a:rPr lang="en-US" sz="3600" dirty="0" err="1" smtClean="0">
                <a:latin typeface="Arial" panose="020B0604020202020204" pitchFamily="34" charset="0"/>
                <a:ea typeface="Calibri" panose="020F0502020204030204" pitchFamily="34" charset="0"/>
                <a:cs typeface="Arial" panose="020B0604020202020204" pitchFamily="34" charset="0"/>
              </a:rPr>
              <a:t>nhiều</a:t>
            </a:r>
            <a:r>
              <a:rPr lang="en-US" sz="3600" dirty="0" smtClean="0">
                <a:latin typeface="Arial" panose="020B0604020202020204" pitchFamily="34" charset="0"/>
                <a:ea typeface="Calibri" panose="020F0502020204030204" pitchFamily="34" charset="0"/>
                <a:cs typeface="Arial" panose="020B0604020202020204" pitchFamily="34" charset="0"/>
              </a:rPr>
              <a:t> </a:t>
            </a:r>
            <a:r>
              <a:rPr lang="en-US" sz="3600" dirty="0" err="1" smtClean="0">
                <a:latin typeface="Arial" panose="020B0604020202020204" pitchFamily="34" charset="0"/>
                <a:ea typeface="Calibri" panose="020F0502020204030204" pitchFamily="34" charset="0"/>
                <a:cs typeface="Arial" panose="020B0604020202020204" pitchFamily="34" charset="0"/>
              </a:rPr>
              <a:t>lượng</a:t>
            </a:r>
            <a:r>
              <a:rPr lang="en-US" sz="3600" dirty="0" smtClean="0">
                <a:latin typeface="Arial" panose="020B0604020202020204" pitchFamily="34" charset="0"/>
                <a:ea typeface="Calibri" panose="020F0502020204030204" pitchFamily="34" charset="0"/>
                <a:cs typeface="Arial" panose="020B0604020202020204" pitchFamily="34" charset="0"/>
              </a:rPr>
              <a:t> </a:t>
            </a:r>
            <a:r>
              <a:rPr lang="en-US" sz="3600" dirty="0" err="1" smtClean="0">
                <a:latin typeface="Arial" panose="020B0604020202020204" pitchFamily="34" charset="0"/>
                <a:ea typeface="Calibri" panose="020F0502020204030204" pitchFamily="34" charset="0"/>
                <a:cs typeface="Arial" panose="020B0604020202020204" pitchFamily="34" charset="0"/>
              </a:rPr>
              <a:t>gạo</a:t>
            </a:r>
            <a:r>
              <a:rPr lang="en-US" sz="3600" dirty="0" smtClean="0">
                <a:latin typeface="Arial" panose="020B0604020202020204" pitchFamily="34" charset="0"/>
                <a:ea typeface="Calibri" panose="020F0502020204030204" pitchFamily="34" charset="0"/>
                <a:cs typeface="Arial" panose="020B0604020202020204" pitchFamily="34" charset="0"/>
              </a:rPr>
              <a:t> </a:t>
            </a:r>
            <a:r>
              <a:rPr lang="en-US" sz="3600" dirty="0" err="1" smtClean="0">
                <a:latin typeface="Arial" panose="020B0604020202020204" pitchFamily="34" charset="0"/>
                <a:ea typeface="Calibri" panose="020F0502020204030204" pitchFamily="34" charset="0"/>
                <a:cs typeface="Arial" panose="020B0604020202020204" pitchFamily="34" charset="0"/>
              </a:rPr>
              <a:t>trắng</a:t>
            </a:r>
            <a:r>
              <a:rPr lang="en-US" sz="3600" dirty="0" smtClean="0">
                <a:latin typeface="Arial" panose="020B0604020202020204" pitchFamily="34" charset="0"/>
                <a:ea typeface="Calibri" panose="020F0502020204030204" pitchFamily="34" charset="0"/>
                <a:cs typeface="Arial" panose="020B0604020202020204" pitchFamily="34" charset="0"/>
              </a:rPr>
              <a:t>. </a:t>
            </a:r>
            <a:endParaRPr lang="en-US" sz="36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000860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161044A6-7A98-4B24-9388-6EDB0D714976}"/>
              </a:ext>
            </a:extLst>
          </p:cNvPr>
          <p:cNvPicPr>
            <a:picLocks noChangeAspect="1"/>
          </p:cNvPicPr>
          <p:nvPr/>
        </p:nvPicPr>
        <p:blipFill>
          <a:blip r:embed="rId3"/>
          <a:stretch>
            <a:fillRect/>
          </a:stretch>
        </p:blipFill>
        <p:spPr>
          <a:xfrm>
            <a:off x="6134100" y="0"/>
            <a:ext cx="6057900" cy="4000500"/>
          </a:xfrm>
          <a:prstGeom prst="rect">
            <a:avLst/>
          </a:prstGeom>
        </p:spPr>
      </p:pic>
      <p:pic>
        <p:nvPicPr>
          <p:cNvPr id="5" name="Picture 4">
            <a:extLst>
              <a:ext uri="{FF2B5EF4-FFF2-40B4-BE49-F238E27FC236}">
                <a16:creationId xmlns:a16="http://schemas.microsoft.com/office/drawing/2014/main" xmlns="" id="{61B98970-76F0-499A-9503-DDDF3015EE9B}"/>
              </a:ext>
            </a:extLst>
          </p:cNvPr>
          <p:cNvPicPr>
            <a:picLocks noChangeAspect="1"/>
          </p:cNvPicPr>
          <p:nvPr/>
        </p:nvPicPr>
        <p:blipFill>
          <a:blip r:embed="rId4"/>
          <a:stretch>
            <a:fillRect/>
          </a:stretch>
        </p:blipFill>
        <p:spPr>
          <a:xfrm>
            <a:off x="31689" y="1524000"/>
            <a:ext cx="7324151" cy="5334000"/>
          </a:xfrm>
          <a:prstGeom prst="rect">
            <a:avLst/>
          </a:prstGeom>
        </p:spPr>
      </p:pic>
      <p:sp>
        <p:nvSpPr>
          <p:cNvPr id="6" name="Rectangle 5">
            <a:extLst>
              <a:ext uri="{FF2B5EF4-FFF2-40B4-BE49-F238E27FC236}">
                <a16:creationId xmlns:a16="http://schemas.microsoft.com/office/drawing/2014/main" xmlns="" id="{27DBE10D-C1DD-4402-9575-64F1D54C5FC4}"/>
              </a:ext>
            </a:extLst>
          </p:cNvPr>
          <p:cNvSpPr/>
          <p:nvPr/>
        </p:nvSpPr>
        <p:spPr>
          <a:xfrm>
            <a:off x="-91440" y="23336"/>
            <a:ext cx="6298691" cy="738664"/>
          </a:xfrm>
          <a:prstGeom prst="rect">
            <a:avLst/>
          </a:prstGeom>
        </p:spPr>
        <p:txBody>
          <a:bodyPr wrap="square">
            <a:spAutoFit/>
          </a:bodyPr>
          <a:lstStyle/>
          <a:p>
            <a:r>
              <a:rPr lang="en-US" sz="4200" b="1" dirty="0" err="1" smtClean="0">
                <a:latin typeface="Arial" panose="020B0604020202020204" pitchFamily="34" charset="0"/>
                <a:ea typeface="Calibri" panose="020F0502020204030204" pitchFamily="34" charset="0"/>
                <a:cs typeface="Arial" panose="020B0604020202020204" pitchFamily="34" charset="0"/>
              </a:rPr>
              <a:t>Nguồn</a:t>
            </a:r>
            <a:r>
              <a:rPr lang="en-US" sz="4200" b="1" dirty="0" smtClean="0">
                <a:latin typeface="Arial" panose="020B0604020202020204" pitchFamily="34" charset="0"/>
                <a:ea typeface="Calibri" panose="020F0502020204030204" pitchFamily="34" charset="0"/>
                <a:cs typeface="Arial" panose="020B0604020202020204" pitchFamily="34" charset="0"/>
              </a:rPr>
              <a:t> </a:t>
            </a:r>
            <a:r>
              <a:rPr lang="en-US" sz="4200" b="1" dirty="0" err="1" smtClean="0">
                <a:latin typeface="Arial" panose="020B0604020202020204" pitchFamily="34" charset="0"/>
                <a:ea typeface="Calibri" panose="020F0502020204030204" pitchFamily="34" charset="0"/>
                <a:cs typeface="Arial" panose="020B0604020202020204" pitchFamily="34" charset="0"/>
              </a:rPr>
              <a:t>thực</a:t>
            </a:r>
            <a:r>
              <a:rPr lang="en-US" sz="4200" b="1" dirty="0" smtClean="0">
                <a:latin typeface="Arial" panose="020B0604020202020204" pitchFamily="34" charset="0"/>
                <a:ea typeface="Calibri" panose="020F0502020204030204" pitchFamily="34" charset="0"/>
                <a:cs typeface="Arial" panose="020B0604020202020204" pitchFamily="34" charset="0"/>
              </a:rPr>
              <a:t> </a:t>
            </a:r>
            <a:r>
              <a:rPr lang="en-US" sz="4200" b="1" dirty="0" err="1" smtClean="0">
                <a:latin typeface="Arial" panose="020B0604020202020204" pitchFamily="34" charset="0"/>
                <a:ea typeface="Calibri" panose="020F0502020204030204" pitchFamily="34" charset="0"/>
                <a:cs typeface="Arial" panose="020B0604020202020204" pitchFamily="34" charset="0"/>
              </a:rPr>
              <a:t>phẩm</a:t>
            </a:r>
            <a:r>
              <a:rPr lang="en-US" sz="4200" b="1" dirty="0" smtClean="0">
                <a:latin typeface="Arial" panose="020B0604020202020204" pitchFamily="34" charset="0"/>
                <a:ea typeface="Calibri" panose="020F0502020204030204" pitchFamily="34" charset="0"/>
                <a:cs typeface="Arial" panose="020B0604020202020204" pitchFamily="34" charset="0"/>
              </a:rPr>
              <a:t> </a:t>
            </a:r>
            <a:r>
              <a:rPr lang="en-US" sz="4200" b="1" dirty="0" err="1" smtClean="0">
                <a:latin typeface="Arial" panose="020B0604020202020204" pitchFamily="34" charset="0"/>
                <a:ea typeface="Calibri" panose="020F0502020204030204" pitchFamily="34" charset="0"/>
                <a:cs typeface="Arial" panose="020B0604020202020204" pitchFamily="34" charset="0"/>
              </a:rPr>
              <a:t>sạch</a:t>
            </a:r>
            <a:endParaRPr lang="en-US" sz="4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68380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2" name="Picture 1" descr="Image result for 8">
            <a:hlinkClick r:id="rId4" tgtFrame="&quot;_blank&quot;"/>
            <a:extLst>
              <a:ext uri="{FF2B5EF4-FFF2-40B4-BE49-F238E27FC236}">
                <a16:creationId xmlns:a16="http://schemas.microsoft.com/office/drawing/2014/main" xmlns="" id="{114A5B24-0C3F-4E34-8AEB-A0D7A226A22D}"/>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28017" y="21745"/>
            <a:ext cx="1961321" cy="2756453"/>
          </a:xfrm>
          <a:prstGeom prst="rect">
            <a:avLst/>
          </a:prstGeom>
          <a:noFill/>
          <a:ln>
            <a:noFill/>
          </a:ln>
        </p:spPr>
      </p:pic>
      <p:sp>
        <p:nvSpPr>
          <p:cNvPr id="3" name="Rectangle 2">
            <a:extLst>
              <a:ext uri="{FF2B5EF4-FFF2-40B4-BE49-F238E27FC236}">
                <a16:creationId xmlns:a16="http://schemas.microsoft.com/office/drawing/2014/main" xmlns="" id="{9B652D91-71E0-4531-811F-BA5B1EC557D0}"/>
              </a:ext>
            </a:extLst>
          </p:cNvPr>
          <p:cNvSpPr/>
          <p:nvPr/>
        </p:nvSpPr>
        <p:spPr>
          <a:xfrm>
            <a:off x="2279374" y="97272"/>
            <a:ext cx="9912626" cy="5105821"/>
          </a:xfrm>
          <a:prstGeom prst="rect">
            <a:avLst/>
          </a:prstGeom>
        </p:spPr>
        <p:txBody>
          <a:bodyPr wrap="square">
            <a:spAutoFit/>
          </a:bodyPr>
          <a:lstStyle/>
          <a:p>
            <a:pPr algn="just">
              <a:lnSpc>
                <a:spcPct val="107000"/>
              </a:lnSpc>
              <a:spcAft>
                <a:spcPts val="800"/>
              </a:spcAft>
            </a:pPr>
            <a:r>
              <a:rPr lang="vi-VN" sz="3600" b="1" dirty="0">
                <a:ea typeface="Calibri" panose="020F0502020204030204" pitchFamily="34" charset="0"/>
                <a:cs typeface="Times New Roman" panose="02020603050405020304" pitchFamily="18" charset="0"/>
              </a:rPr>
              <a:t>Sự gần gũi của các dịch vụ cơ bản và xã </a:t>
            </a:r>
            <a:r>
              <a:rPr lang="vi-VN" sz="3600" b="1" dirty="0" smtClean="0">
                <a:ea typeface="Calibri" panose="020F0502020204030204" pitchFamily="34" charset="0"/>
                <a:cs typeface="Times New Roman" panose="02020603050405020304" pitchFamily="18" charset="0"/>
              </a:rPr>
              <a:t>hội</a:t>
            </a:r>
            <a:endParaRPr lang="en-US" sz="3200" dirty="0">
              <a:ea typeface="Calibri" panose="020F0502020204030204" pitchFamily="34" charset="0"/>
              <a:cs typeface="Times New Roman" panose="02020603050405020304" pitchFamily="18" charset="0"/>
            </a:endParaRPr>
          </a:p>
          <a:p>
            <a:pPr algn="just">
              <a:lnSpc>
                <a:spcPct val="107000"/>
              </a:lnSpc>
              <a:spcAft>
                <a:spcPts val="800"/>
              </a:spcAft>
            </a:pPr>
            <a:r>
              <a:rPr lang="vi-VN" sz="3200" dirty="0">
                <a:ea typeface="Calibri" panose="020F0502020204030204" pitchFamily="34" charset="0"/>
                <a:cs typeface="Times New Roman" panose="02020603050405020304" pitchFamily="18" charset="0"/>
              </a:rPr>
              <a:t>Các dịch vụ xã hội sẵn có sẽ dẫn đến một cộng đồng lành mạnh hơn. Nếu không có bảo hiểm y tế, người ta không có phương tiện để chi trả cho </a:t>
            </a:r>
            <a:r>
              <a:rPr lang="en-US" sz="3200" dirty="0" err="1" smtClean="0">
                <a:latin typeface="Arial" panose="020B0604020202020204" pitchFamily="34" charset="0"/>
                <a:ea typeface="Calibri" panose="020F0502020204030204" pitchFamily="34" charset="0"/>
                <a:cs typeface="Arial" panose="020B0604020202020204" pitchFamily="34" charset="0"/>
              </a:rPr>
              <a:t>các</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lần</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khám</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bệnh</a:t>
            </a:r>
            <a:r>
              <a:rPr lang="en-US" sz="3200" dirty="0" smtClean="0">
                <a:latin typeface="Arial" panose="020B0604020202020204" pitchFamily="34" charset="0"/>
                <a:ea typeface="Calibri" panose="020F0502020204030204" pitchFamily="34" charset="0"/>
                <a:cs typeface="Arial" panose="020B0604020202020204" pitchFamily="34" charset="0"/>
              </a:rPr>
              <a:t>,</a:t>
            </a:r>
            <a:r>
              <a:rPr lang="vi-VN" sz="3200" dirty="0" smtClean="0">
                <a:ea typeface="Calibri" panose="020F0502020204030204" pitchFamily="34" charset="0"/>
                <a:cs typeface="Times New Roman" panose="02020603050405020304" pitchFamily="18" charset="0"/>
              </a:rPr>
              <a:t> </a:t>
            </a:r>
            <a:r>
              <a:rPr lang="vi-VN" sz="3200" dirty="0">
                <a:ea typeface="Calibri" panose="020F0502020204030204" pitchFamily="34" charset="0"/>
                <a:cs typeface="Times New Roman" panose="02020603050405020304" pitchFamily="18" charset="0"/>
              </a:rPr>
              <a:t>các xét nghiệm chẩn đoán, hay thuốc theo </a:t>
            </a:r>
            <a:r>
              <a:rPr lang="en-US" sz="3200" dirty="0" err="1" smtClean="0">
                <a:latin typeface="Arial" panose="020B0604020202020204" pitchFamily="34" charset="0"/>
                <a:ea typeface="Calibri" panose="020F0502020204030204" pitchFamily="34" charset="0"/>
                <a:cs typeface="Arial" panose="020B0604020202020204" pitchFamily="34" charset="0"/>
              </a:rPr>
              <a:t>kê</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đơn</a:t>
            </a:r>
            <a:r>
              <a:rPr lang="vi-VN" sz="3200" dirty="0" smtClean="0">
                <a:ea typeface="Calibri" panose="020F0502020204030204" pitchFamily="34" charset="0"/>
                <a:cs typeface="Times New Roman" panose="02020603050405020304" pitchFamily="18" charset="0"/>
              </a:rPr>
              <a:t>. </a:t>
            </a:r>
            <a:r>
              <a:rPr lang="vi-VN" sz="3200" dirty="0">
                <a:ea typeface="Calibri" panose="020F0502020204030204" pitchFamily="34" charset="0"/>
                <a:cs typeface="Times New Roman" panose="02020603050405020304" pitchFamily="18" charset="0"/>
              </a:rPr>
              <a:t>Kết quả </a:t>
            </a:r>
            <a:r>
              <a:rPr lang="vi-VN" sz="3200" dirty="0" smtClean="0">
                <a:ea typeface="Calibri" panose="020F0502020204030204" pitchFamily="34" charset="0"/>
                <a:cs typeface="Times New Roman" panose="02020603050405020304" pitchFamily="18" charset="0"/>
              </a:rPr>
              <a:t>thường </a:t>
            </a:r>
            <a:r>
              <a:rPr lang="en-US" sz="3200" dirty="0" err="1" smtClean="0">
                <a:latin typeface="Arial" panose="020B0604020202020204" pitchFamily="34" charset="0"/>
                <a:ea typeface="Calibri" panose="020F0502020204030204" pitchFamily="34" charset="0"/>
                <a:cs typeface="Arial" panose="020B0604020202020204" pitchFamily="34" charset="0"/>
              </a:rPr>
              <a:t>là</a:t>
            </a:r>
            <a:r>
              <a:rPr lang="en-US" sz="3200" dirty="0" smtClean="0">
                <a:ea typeface="Calibri" panose="020F0502020204030204" pitchFamily="34" charset="0"/>
                <a:cs typeface="Times New Roman" panose="02020603050405020304" pitchFamily="18" charset="0"/>
              </a:rPr>
              <a:t> </a:t>
            </a:r>
            <a:r>
              <a:rPr lang="vi-VN" sz="3200" dirty="0" smtClean="0">
                <a:ea typeface="Calibri" panose="020F0502020204030204" pitchFamily="34" charset="0"/>
                <a:cs typeface="Times New Roman" panose="02020603050405020304" pitchFamily="18" charset="0"/>
              </a:rPr>
              <a:t>không </a:t>
            </a:r>
            <a:r>
              <a:rPr lang="vi-VN" sz="3200" dirty="0">
                <a:ea typeface="Calibri" panose="020F0502020204030204" pitchFamily="34" charset="0"/>
                <a:cs typeface="Times New Roman" panose="02020603050405020304" pitchFamily="18" charset="0"/>
              </a:rPr>
              <a:t>được điều trị, </a:t>
            </a:r>
            <a:r>
              <a:rPr lang="en-US" sz="3200" dirty="0" err="1" smtClean="0">
                <a:latin typeface="Arial" panose="020B0604020202020204" pitchFamily="34" charset="0"/>
                <a:ea typeface="Calibri" panose="020F0502020204030204" pitchFamily="34" charset="0"/>
                <a:cs typeface="Arial" panose="020B0604020202020204" pitchFamily="34" charset="0"/>
              </a:rPr>
              <a:t>sức</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khỏe</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tổng</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thể</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yếu</a:t>
            </a:r>
            <a:r>
              <a:rPr lang="en-US" sz="3200" dirty="0" smtClean="0">
                <a:latin typeface="Arial" panose="020B0604020202020204" pitchFamily="34" charset="0"/>
                <a:ea typeface="Calibri" panose="020F0502020204030204" pitchFamily="34" charset="0"/>
                <a:cs typeface="Arial" panose="020B0604020202020204" pitchFamily="34" charset="0"/>
              </a:rPr>
              <a:t> </a:t>
            </a:r>
            <a:r>
              <a:rPr lang="en-US" sz="3200" dirty="0" err="1" smtClean="0">
                <a:latin typeface="Arial" panose="020B0604020202020204" pitchFamily="34" charset="0"/>
                <a:ea typeface="Calibri" panose="020F0502020204030204" pitchFamily="34" charset="0"/>
                <a:cs typeface="Arial" panose="020B0604020202020204" pitchFamily="34" charset="0"/>
              </a:rPr>
              <a:t>kém</a:t>
            </a:r>
            <a:r>
              <a:rPr lang="vi-VN" sz="3200" dirty="0" smtClean="0">
                <a:ea typeface="Calibri" panose="020F0502020204030204" pitchFamily="34" charset="0"/>
                <a:cs typeface="Times New Roman" panose="02020603050405020304" pitchFamily="18" charset="0"/>
              </a:rPr>
              <a:t>, </a:t>
            </a:r>
            <a:r>
              <a:rPr lang="vi-VN" sz="3200" dirty="0">
                <a:ea typeface="Calibri" panose="020F0502020204030204" pitchFamily="34" charset="0"/>
                <a:cs typeface="Times New Roman" panose="02020603050405020304" pitchFamily="18" charset="0"/>
              </a:rPr>
              <a:t>hoặc sử dụng phòng cấp cứu không thích hợp</a:t>
            </a:r>
            <a:r>
              <a:rPr lang="vi-VN" sz="3200" dirty="0" smtClean="0">
                <a:ea typeface="Calibri" panose="020F0502020204030204" pitchFamily="34" charset="0"/>
                <a:cs typeface="Times New Roman" panose="02020603050405020304" pitchFamily="18" charset="0"/>
              </a:rPr>
              <a:t>.</a:t>
            </a:r>
            <a:endParaRPr lang="en-US" sz="3200" dirty="0" smtClean="0">
              <a:ea typeface="Calibri" panose="020F0502020204030204" pitchFamily="34" charset="0"/>
              <a:cs typeface="Times New Roman" panose="02020603050405020304" pitchFamily="18" charset="0"/>
            </a:endParaRPr>
          </a:p>
          <a:p>
            <a:pPr algn="just">
              <a:lnSpc>
                <a:spcPct val="107000"/>
              </a:lnSpc>
              <a:spcAft>
                <a:spcPts val="800"/>
              </a:spcAft>
            </a:pPr>
            <a:r>
              <a:rPr lang="vi-VN" sz="3200" dirty="0">
                <a:ea typeface="Calibri" panose="020F0502020204030204" pitchFamily="34" charset="0"/>
                <a:cs typeface="Times New Roman" panose="02020603050405020304" pitchFamily="18" charset="0"/>
              </a:rPr>
              <a:t>Không có thông tin nào cho Hà Nội vào thời điểm này.</a:t>
            </a:r>
            <a:endParaRPr lang="en-US" sz="3600" dirty="0">
              <a:ea typeface="Calibri" panose="020F0502020204030204" pitchFamily="34" charset="0"/>
              <a:cs typeface="Times New Roman" panose="02020603050405020304" pitchFamily="18" charset="0"/>
            </a:endParaRPr>
          </a:p>
        </p:txBody>
      </p:sp>
      <p:pic>
        <p:nvPicPr>
          <p:cNvPr id="4" name="Picture 16" descr="Description: Description: 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817221"/>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39840" y="5741021"/>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43524" y="5690317"/>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7564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9810BA7D-51E7-48C6-A703-91F062EA564C}"/>
              </a:ext>
            </a:extLst>
          </p:cNvPr>
          <p:cNvPicPr>
            <a:picLocks noChangeAspect="1"/>
          </p:cNvPicPr>
          <p:nvPr/>
        </p:nvPicPr>
        <p:blipFill>
          <a:blip r:embed="rId4"/>
          <a:stretch>
            <a:fillRect/>
          </a:stretch>
        </p:blipFill>
        <p:spPr>
          <a:xfrm>
            <a:off x="-44709" y="-2150"/>
            <a:ext cx="6661409" cy="4970437"/>
          </a:xfrm>
          <a:prstGeom prst="rect">
            <a:avLst/>
          </a:prstGeom>
        </p:spPr>
      </p:pic>
      <p:pic>
        <p:nvPicPr>
          <p:cNvPr id="5" name="Picture 4">
            <a:extLst>
              <a:ext uri="{FF2B5EF4-FFF2-40B4-BE49-F238E27FC236}">
                <a16:creationId xmlns:a16="http://schemas.microsoft.com/office/drawing/2014/main" xmlns="" id="{95C36690-5F9D-456B-BDF2-924BCFD219FD}"/>
              </a:ext>
            </a:extLst>
          </p:cNvPr>
          <p:cNvPicPr>
            <a:picLocks noChangeAspect="1"/>
          </p:cNvPicPr>
          <p:nvPr/>
        </p:nvPicPr>
        <p:blipFill>
          <a:blip r:embed="rId5"/>
          <a:stretch>
            <a:fillRect/>
          </a:stretch>
        </p:blipFill>
        <p:spPr>
          <a:xfrm>
            <a:off x="5930900" y="2720388"/>
            <a:ext cx="6210300" cy="4137612"/>
          </a:xfrm>
          <a:prstGeom prst="rect">
            <a:avLst/>
          </a:prstGeom>
        </p:spPr>
      </p:pic>
      <p:sp>
        <p:nvSpPr>
          <p:cNvPr id="6" name="Rectangle 5">
            <a:extLst>
              <a:ext uri="{FF2B5EF4-FFF2-40B4-BE49-F238E27FC236}">
                <a16:creationId xmlns:a16="http://schemas.microsoft.com/office/drawing/2014/main" xmlns="" id="{0DF56362-67F5-44B2-84CB-2A4ECDD7FC99}"/>
              </a:ext>
            </a:extLst>
          </p:cNvPr>
          <p:cNvSpPr/>
          <p:nvPr/>
        </p:nvSpPr>
        <p:spPr>
          <a:xfrm>
            <a:off x="7238493" y="1066800"/>
            <a:ext cx="5575300" cy="1277914"/>
          </a:xfrm>
          <a:prstGeom prst="rect">
            <a:avLst/>
          </a:prstGeom>
        </p:spPr>
        <p:txBody>
          <a:bodyPr wrap="square">
            <a:spAutoFit/>
          </a:bodyPr>
          <a:lstStyle/>
          <a:p>
            <a:pPr>
              <a:lnSpc>
                <a:spcPct val="107000"/>
              </a:lnSpc>
              <a:spcAft>
                <a:spcPts val="800"/>
              </a:spcAft>
            </a:pPr>
            <a:r>
              <a:rPr lang="en-US" sz="3600" b="1" dirty="0" err="1" smtClean="0">
                <a:latin typeface="Arial" panose="020B0604020202020204" pitchFamily="34" charset="0"/>
                <a:ea typeface="Calibri" panose="020F0502020204030204" pitchFamily="34" charset="0"/>
                <a:cs typeface="Arial" panose="020B0604020202020204" pitchFamily="34" charset="0"/>
              </a:rPr>
              <a:t>Công</a:t>
            </a:r>
            <a:r>
              <a:rPr lang="en-US" sz="3600" b="1" dirty="0" smtClean="0">
                <a:latin typeface="Arial" panose="020B0604020202020204" pitchFamily="34" charset="0"/>
                <a:ea typeface="Calibri" panose="020F0502020204030204" pitchFamily="34" charset="0"/>
                <a:cs typeface="Arial" panose="020B0604020202020204" pitchFamily="34" charset="0"/>
              </a:rPr>
              <a:t> </a:t>
            </a:r>
            <a:r>
              <a:rPr lang="en-US" sz="3600" b="1" dirty="0" err="1" smtClean="0">
                <a:latin typeface="Arial" panose="020B0604020202020204" pitchFamily="34" charset="0"/>
                <a:ea typeface="Calibri" panose="020F0502020204030204" pitchFamily="34" charset="0"/>
                <a:cs typeface="Arial" panose="020B0604020202020204" pitchFamily="34" charset="0"/>
              </a:rPr>
              <a:t>viên</a:t>
            </a:r>
            <a:r>
              <a:rPr lang="en-US" sz="3600" b="1" dirty="0" smtClean="0">
                <a:latin typeface="Arial" panose="020B0604020202020204" pitchFamily="34" charset="0"/>
                <a:ea typeface="Calibri" panose="020F0502020204030204" pitchFamily="34" charset="0"/>
                <a:cs typeface="Arial" panose="020B0604020202020204" pitchFamily="34" charset="0"/>
              </a:rPr>
              <a:t> </a:t>
            </a:r>
            <a:r>
              <a:rPr lang="en-US" sz="3600" b="1" dirty="0" err="1" smtClean="0">
                <a:latin typeface="Arial" panose="020B0604020202020204" pitchFamily="34" charset="0"/>
                <a:ea typeface="Calibri" panose="020F0502020204030204" pitchFamily="34" charset="0"/>
                <a:cs typeface="Arial" panose="020B0604020202020204" pitchFamily="34" charset="0"/>
              </a:rPr>
              <a:t>và</a:t>
            </a:r>
            <a:r>
              <a:rPr lang="en-US" sz="3600" b="1" dirty="0" smtClean="0">
                <a:latin typeface="Arial" panose="020B0604020202020204" pitchFamily="34" charset="0"/>
                <a:ea typeface="Calibri" panose="020F0502020204030204" pitchFamily="34" charset="0"/>
                <a:cs typeface="Arial" panose="020B0604020202020204" pitchFamily="34" charset="0"/>
              </a:rPr>
              <a:t> </a:t>
            </a:r>
            <a:r>
              <a:rPr lang="en-US" sz="3600" b="1" dirty="0" err="1" smtClean="0">
                <a:latin typeface="Arial" panose="020B0604020202020204" pitchFamily="34" charset="0"/>
                <a:ea typeface="Calibri" panose="020F0502020204030204" pitchFamily="34" charset="0"/>
                <a:cs typeface="Arial" panose="020B0604020202020204" pitchFamily="34" charset="0"/>
              </a:rPr>
              <a:t>không</a:t>
            </a:r>
            <a:r>
              <a:rPr lang="en-US" sz="3600" b="1" dirty="0" smtClean="0">
                <a:latin typeface="Arial" panose="020B0604020202020204" pitchFamily="34" charset="0"/>
                <a:ea typeface="Calibri" panose="020F0502020204030204" pitchFamily="34" charset="0"/>
                <a:cs typeface="Arial" panose="020B0604020202020204" pitchFamily="34" charset="0"/>
              </a:rPr>
              <a:t> </a:t>
            </a:r>
            <a:r>
              <a:rPr lang="en-US" sz="3600" b="1" dirty="0" err="1" smtClean="0">
                <a:latin typeface="Arial" panose="020B0604020202020204" pitchFamily="34" charset="0"/>
                <a:ea typeface="Calibri" panose="020F0502020204030204" pitchFamily="34" charset="0"/>
                <a:cs typeface="Arial" panose="020B0604020202020204" pitchFamily="34" charset="0"/>
              </a:rPr>
              <a:t>gian</a:t>
            </a:r>
            <a:r>
              <a:rPr lang="en-US" sz="3600" b="1" dirty="0" smtClean="0">
                <a:latin typeface="Arial" panose="020B0604020202020204" pitchFamily="34" charset="0"/>
                <a:ea typeface="Calibri" panose="020F0502020204030204" pitchFamily="34" charset="0"/>
                <a:cs typeface="Arial" panose="020B0604020202020204" pitchFamily="34" charset="0"/>
              </a:rPr>
              <a:t> </a:t>
            </a:r>
            <a:r>
              <a:rPr lang="en-US" sz="3600" b="1" dirty="0" err="1" smtClean="0">
                <a:latin typeface="Arial" panose="020B0604020202020204" pitchFamily="34" charset="0"/>
                <a:ea typeface="Calibri" panose="020F0502020204030204" pitchFamily="34" charset="0"/>
                <a:cs typeface="Arial" panose="020B0604020202020204" pitchFamily="34" charset="0"/>
              </a:rPr>
              <a:t>mở</a:t>
            </a:r>
            <a:endParaRPr lang="en-US" sz="3600" b="1" dirty="0" smtClean="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302288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B06F3E8F-F1AF-4178-BD4B-3E9685F37FA5}"/>
              </a:ext>
            </a:extLst>
          </p:cNvPr>
          <p:cNvSpPr/>
          <p:nvPr/>
        </p:nvSpPr>
        <p:spPr>
          <a:xfrm>
            <a:off x="2118795" y="94893"/>
            <a:ext cx="9841558" cy="5245026"/>
          </a:xfrm>
          <a:prstGeom prst="rect">
            <a:avLst/>
          </a:prstGeom>
        </p:spPr>
        <p:txBody>
          <a:bodyPr wrap="square">
            <a:spAutoFit/>
          </a:bodyPr>
          <a:lstStyle/>
          <a:p>
            <a:pPr algn="just">
              <a:lnSpc>
                <a:spcPct val="107000"/>
              </a:lnSpc>
              <a:spcAft>
                <a:spcPts val="800"/>
              </a:spcAft>
            </a:pPr>
            <a:r>
              <a:rPr lang="vi-VN" sz="3600" b="1" dirty="0">
                <a:ea typeface="Calibri" panose="020F0502020204030204" pitchFamily="34" charset="0"/>
                <a:cs typeface="Times New Roman" panose="02020603050405020304" pitchFamily="18" charset="0"/>
              </a:rPr>
              <a:t>Công viên, cơ sở giải trí và không gian mở</a:t>
            </a:r>
          </a:p>
          <a:p>
            <a:pPr algn="just">
              <a:lnSpc>
                <a:spcPct val="107000"/>
              </a:lnSpc>
              <a:spcAft>
                <a:spcPts val="800"/>
              </a:spcAft>
            </a:pPr>
            <a:endParaRPr lang="en-US" sz="3600" dirty="0">
              <a:ea typeface="Calibri" panose="020F0502020204030204" pitchFamily="34" charset="0"/>
              <a:cs typeface="Times New Roman" panose="02020603050405020304" pitchFamily="18" charset="0"/>
            </a:endParaRPr>
          </a:p>
          <a:p>
            <a:pPr algn="just">
              <a:lnSpc>
                <a:spcPct val="107000"/>
              </a:lnSpc>
              <a:spcAft>
                <a:spcPts val="800"/>
              </a:spcAft>
            </a:pPr>
            <a:r>
              <a:rPr lang="vi-VN" sz="3600" dirty="0">
                <a:ea typeface="Calibri" panose="020F0502020204030204" pitchFamily="34" charset="0"/>
                <a:cs typeface="Times New Roman" panose="02020603050405020304" pitchFamily="18" charset="0"/>
              </a:rPr>
              <a:t>Sự phong phú của những </a:t>
            </a:r>
            <a:r>
              <a:rPr lang="en-US" sz="3600" dirty="0" err="1" smtClean="0">
                <a:latin typeface="Arial" panose="020B0604020202020204" pitchFamily="34" charset="0"/>
                <a:ea typeface="Calibri" panose="020F0502020204030204" pitchFamily="34" charset="0"/>
                <a:cs typeface="Arial" panose="020B0604020202020204" pitchFamily="34" charset="0"/>
              </a:rPr>
              <a:t>nơi</a:t>
            </a:r>
            <a:r>
              <a:rPr lang="en-US" sz="3600" dirty="0" smtClean="0">
                <a:latin typeface="Arial" panose="020B0604020202020204" pitchFamily="34" charset="0"/>
                <a:ea typeface="Calibri" panose="020F0502020204030204" pitchFamily="34" charset="0"/>
                <a:cs typeface="Arial" panose="020B0604020202020204" pitchFamily="34" charset="0"/>
              </a:rPr>
              <a:t> </a:t>
            </a:r>
            <a:r>
              <a:rPr lang="en-US" sz="3600" dirty="0" err="1" smtClean="0">
                <a:latin typeface="Arial" panose="020B0604020202020204" pitchFamily="34" charset="0"/>
                <a:ea typeface="Calibri" panose="020F0502020204030204" pitchFamily="34" charset="0"/>
                <a:cs typeface="Arial" panose="020B0604020202020204" pitchFamily="34" charset="0"/>
              </a:rPr>
              <a:t>này</a:t>
            </a:r>
            <a:r>
              <a:rPr lang="vi-VN" sz="3600" dirty="0" smtClean="0">
                <a:latin typeface="Arial" panose="020B0604020202020204" pitchFamily="34" charset="0"/>
                <a:ea typeface="Calibri" panose="020F0502020204030204" pitchFamily="34" charset="0"/>
                <a:cs typeface="Arial" panose="020B0604020202020204" pitchFamily="34" charset="0"/>
              </a:rPr>
              <a:t> </a:t>
            </a:r>
            <a:r>
              <a:rPr lang="vi-VN" sz="3600" dirty="0">
                <a:ea typeface="Calibri" panose="020F0502020204030204" pitchFamily="34" charset="0"/>
                <a:cs typeface="Times New Roman" panose="02020603050405020304" pitchFamily="18" charset="0"/>
              </a:rPr>
              <a:t>sẽ dẫn đến một cộng đồng lành mạnh hơn vì </a:t>
            </a:r>
            <a:r>
              <a:rPr lang="en-US" sz="3600" dirty="0" err="1" smtClean="0">
                <a:latin typeface="Arial" panose="020B0604020202020204" pitchFamily="34" charset="0"/>
                <a:ea typeface="Calibri" panose="020F0502020204030204" pitchFamily="34" charset="0"/>
                <a:cs typeface="Arial" panose="020B0604020202020204" pitchFamily="34" charset="0"/>
              </a:rPr>
              <a:t>mọi</a:t>
            </a:r>
            <a:r>
              <a:rPr lang="en-US" sz="3600" dirty="0" smtClean="0">
                <a:ea typeface="Calibri" panose="020F0502020204030204" pitchFamily="34" charset="0"/>
                <a:cs typeface="Times New Roman" panose="02020603050405020304" pitchFamily="18" charset="0"/>
              </a:rPr>
              <a:t> </a:t>
            </a:r>
            <a:r>
              <a:rPr lang="vi-VN" sz="3600" dirty="0" smtClean="0">
                <a:ea typeface="Calibri" panose="020F0502020204030204" pitchFamily="34" charset="0"/>
                <a:cs typeface="Times New Roman" panose="02020603050405020304" pitchFamily="18" charset="0"/>
              </a:rPr>
              <a:t> </a:t>
            </a:r>
            <a:r>
              <a:rPr lang="vi-VN" sz="3600" dirty="0">
                <a:ea typeface="Calibri" panose="020F0502020204030204" pitchFamily="34" charset="0"/>
                <a:cs typeface="Times New Roman" panose="02020603050405020304" pitchFamily="18" charset="0"/>
              </a:rPr>
              <a:t>người có </a:t>
            </a:r>
            <a:r>
              <a:rPr lang="en-US" sz="3600" dirty="0" err="1" smtClean="0">
                <a:latin typeface="Arial" panose="020B0604020202020204" pitchFamily="34" charset="0"/>
                <a:ea typeface="Calibri" panose="020F0502020204030204" pitchFamily="34" charset="0"/>
                <a:cs typeface="Arial" panose="020B0604020202020204" pitchFamily="34" charset="0"/>
              </a:rPr>
              <a:t>thể</a:t>
            </a:r>
            <a:r>
              <a:rPr lang="vi-VN" sz="3600" dirty="0" smtClean="0">
                <a:ea typeface="Calibri" panose="020F0502020204030204" pitchFamily="34" charset="0"/>
                <a:cs typeface="Times New Roman" panose="02020603050405020304" pitchFamily="18" charset="0"/>
              </a:rPr>
              <a:t> </a:t>
            </a:r>
            <a:r>
              <a:rPr lang="vi-VN" sz="3600" dirty="0">
                <a:ea typeface="Calibri" panose="020F0502020204030204" pitchFamily="34" charset="0"/>
                <a:cs typeface="Times New Roman" panose="02020603050405020304" pitchFamily="18" charset="0"/>
              </a:rPr>
              <a:t>đi bộ trong công viên và tập thể dục.</a:t>
            </a:r>
          </a:p>
          <a:p>
            <a:pPr algn="just">
              <a:lnSpc>
                <a:spcPct val="107000"/>
              </a:lnSpc>
              <a:spcAft>
                <a:spcPts val="800"/>
              </a:spcAft>
            </a:pPr>
            <a:endParaRPr lang="en-US" sz="3600" dirty="0">
              <a:ea typeface="Calibri" panose="020F0502020204030204" pitchFamily="34" charset="0"/>
              <a:cs typeface="Times New Roman" panose="02020603050405020304" pitchFamily="18" charset="0"/>
            </a:endParaRPr>
          </a:p>
          <a:p>
            <a:pPr algn="just">
              <a:lnSpc>
                <a:spcPct val="107000"/>
              </a:lnSpc>
              <a:spcAft>
                <a:spcPts val="800"/>
              </a:spcAft>
            </a:pPr>
            <a:r>
              <a:rPr lang="vi-VN" sz="3600" b="1" dirty="0">
                <a:ea typeface="Calibri" panose="020F0502020204030204" pitchFamily="34" charset="0"/>
                <a:cs typeface="Times New Roman" panose="02020603050405020304" pitchFamily="18" charset="0"/>
              </a:rPr>
              <a:t>Hà Nội </a:t>
            </a:r>
            <a:r>
              <a:rPr lang="vi-VN" sz="3600" dirty="0">
                <a:ea typeface="Calibri" panose="020F0502020204030204" pitchFamily="34" charset="0"/>
                <a:cs typeface="Times New Roman" panose="02020603050405020304" pitchFamily="18" charset="0"/>
              </a:rPr>
              <a:t>có một tỷ lệ lớn đất dành cho các </a:t>
            </a:r>
            <a:r>
              <a:rPr lang="en-US" sz="3600" dirty="0">
                <a:ea typeface="Calibri" panose="020F0502020204030204" pitchFamily="34" charset="0"/>
                <a:cs typeface="Times New Roman" panose="02020603050405020304" pitchFamily="18" charset="0"/>
              </a:rPr>
              <a:t>k</a:t>
            </a:r>
            <a:r>
              <a:rPr lang="vi-VN" sz="3600" dirty="0" smtClean="0">
                <a:ea typeface="Calibri" panose="020F0502020204030204" pitchFamily="34" charset="0"/>
                <a:cs typeface="Times New Roman" panose="02020603050405020304" pitchFamily="18" charset="0"/>
              </a:rPr>
              <a:t>hu </a:t>
            </a:r>
            <a:r>
              <a:rPr lang="vi-VN" sz="3600" dirty="0">
                <a:ea typeface="Calibri" panose="020F0502020204030204" pitchFamily="34" charset="0"/>
                <a:cs typeface="Times New Roman" panose="02020603050405020304" pitchFamily="18" charset="0"/>
              </a:rPr>
              <a:t>vực mở và công viên</a:t>
            </a:r>
            <a:endParaRPr lang="en-US" sz="3600" dirty="0">
              <a:ea typeface="Calibri" panose="020F0502020204030204" pitchFamily="34" charset="0"/>
              <a:cs typeface="Times New Roman" panose="02020603050405020304" pitchFamily="18" charset="0"/>
            </a:endParaRPr>
          </a:p>
        </p:txBody>
      </p:sp>
      <p:pic>
        <p:nvPicPr>
          <p:cNvPr id="3" name="Picture 2" descr="Related image">
            <a:hlinkClick r:id="rId3" tgtFrame="&quot;_blank&quot;"/>
            <a:extLst>
              <a:ext uri="{FF2B5EF4-FFF2-40B4-BE49-F238E27FC236}">
                <a16:creationId xmlns:a16="http://schemas.microsoft.com/office/drawing/2014/main" xmlns="" id="{5C4D49A4-BDBB-4D19-84EB-CBD61C6EC58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16114" y="1"/>
            <a:ext cx="1857829" cy="2539999"/>
          </a:xfrm>
          <a:prstGeom prst="rect">
            <a:avLst/>
          </a:prstGeom>
          <a:noFill/>
          <a:ln>
            <a:noFill/>
          </a:ln>
        </p:spPr>
      </p:pic>
    </p:spTree>
    <p:extLst>
      <p:ext uri="{BB962C8B-B14F-4D97-AF65-F5344CB8AC3E}">
        <p14:creationId xmlns:p14="http://schemas.microsoft.com/office/powerpoint/2010/main" val="40877546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2" name="Picture 1" descr="Related image">
            <a:hlinkClick r:id="rId3" tgtFrame="&quot;_blank&quot;"/>
            <a:extLst>
              <a:ext uri="{FF2B5EF4-FFF2-40B4-BE49-F238E27FC236}">
                <a16:creationId xmlns:a16="http://schemas.microsoft.com/office/drawing/2014/main" xmlns="" id="{AFC9C701-B3C6-465F-A37A-11564887CD1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1656521" cy="1722783"/>
          </a:xfrm>
          <a:prstGeom prst="rect">
            <a:avLst/>
          </a:prstGeom>
          <a:noFill/>
          <a:ln>
            <a:noFill/>
          </a:ln>
        </p:spPr>
      </p:pic>
      <p:sp>
        <p:nvSpPr>
          <p:cNvPr id="3" name="Rectangle 2">
            <a:extLst>
              <a:ext uri="{FF2B5EF4-FFF2-40B4-BE49-F238E27FC236}">
                <a16:creationId xmlns:a16="http://schemas.microsoft.com/office/drawing/2014/main" xmlns="" id="{8A38E831-3DE3-41E9-9999-D7CFF234AD24}"/>
              </a:ext>
            </a:extLst>
          </p:cNvPr>
          <p:cNvSpPr/>
          <p:nvPr/>
        </p:nvSpPr>
        <p:spPr>
          <a:xfrm>
            <a:off x="2335964" y="176267"/>
            <a:ext cx="7868739" cy="685124"/>
          </a:xfrm>
          <a:prstGeom prst="rect">
            <a:avLst/>
          </a:prstGeom>
        </p:spPr>
        <p:txBody>
          <a:bodyPr wrap="square">
            <a:spAutoFit/>
          </a:bodyPr>
          <a:lstStyle/>
          <a:p>
            <a:pPr algn="just">
              <a:lnSpc>
                <a:spcPct val="107000"/>
              </a:lnSpc>
              <a:spcAft>
                <a:spcPts val="800"/>
              </a:spcAft>
            </a:pPr>
            <a:r>
              <a:rPr lang="en-US" sz="3600" b="1" dirty="0" err="1">
                <a:latin typeface="Arial" panose="020B0604020202020204" pitchFamily="34" charset="0"/>
                <a:ea typeface="Calibri" panose="020F0502020204030204" pitchFamily="34" charset="0"/>
                <a:cs typeface="Arial" panose="020B0604020202020204" pitchFamily="34" charset="0"/>
              </a:rPr>
              <a:t>Tiếp</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cận</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giao</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thông</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công</a:t>
            </a:r>
            <a:r>
              <a:rPr lang="en-US" sz="3600" b="1" dirty="0">
                <a:latin typeface="Arial" panose="020B0604020202020204" pitchFamily="34" charset="0"/>
                <a:ea typeface="Calibri" panose="020F0502020204030204" pitchFamily="34" charset="0"/>
                <a:cs typeface="Arial" panose="020B0604020202020204" pitchFamily="34" charset="0"/>
              </a:rPr>
              <a:t> </a:t>
            </a:r>
            <a:r>
              <a:rPr lang="en-US" sz="3600" b="1" dirty="0" err="1">
                <a:latin typeface="Arial" panose="020B0604020202020204" pitchFamily="34" charset="0"/>
                <a:ea typeface="Calibri" panose="020F0502020204030204" pitchFamily="34" charset="0"/>
                <a:cs typeface="Arial" panose="020B0604020202020204" pitchFamily="34" charset="0"/>
              </a:rPr>
              <a:t>cộng</a:t>
            </a:r>
            <a:endParaRPr lang="en-US" sz="3600" b="1" dirty="0">
              <a:latin typeface="Arial" panose="020B0604020202020204" pitchFamily="34" charset="0"/>
              <a:ea typeface="Calibri" panose="020F0502020204030204" pitchFamily="34" charset="0"/>
              <a:cs typeface="Arial" panose="020B0604020202020204" pitchFamily="34" charset="0"/>
            </a:endParaRPr>
          </a:p>
        </p:txBody>
      </p:sp>
      <p:sp>
        <p:nvSpPr>
          <p:cNvPr id="4" name="Rectangle 3">
            <a:extLst>
              <a:ext uri="{FF2B5EF4-FFF2-40B4-BE49-F238E27FC236}">
                <a16:creationId xmlns:a16="http://schemas.microsoft.com/office/drawing/2014/main" xmlns="" id="{3ADD9AED-1F52-4981-81E6-7F501D945D9A}"/>
              </a:ext>
            </a:extLst>
          </p:cNvPr>
          <p:cNvSpPr/>
          <p:nvPr/>
        </p:nvSpPr>
        <p:spPr>
          <a:xfrm>
            <a:off x="1656522" y="1064471"/>
            <a:ext cx="10194102" cy="4771691"/>
          </a:xfrm>
          <a:prstGeom prst="rect">
            <a:avLst/>
          </a:prstGeom>
        </p:spPr>
        <p:txBody>
          <a:bodyPr wrap="square">
            <a:spAutoFit/>
          </a:bodyPr>
          <a:lstStyle/>
          <a:p>
            <a:pPr algn="just">
              <a:lnSpc>
                <a:spcPct val="107000"/>
              </a:lnSpc>
              <a:spcAft>
                <a:spcPts val="800"/>
              </a:spcAft>
            </a:pPr>
            <a:r>
              <a:rPr lang="vi-VN" sz="2800" dirty="0">
                <a:latin typeface="Arial" panose="020B0604020202020204" pitchFamily="34" charset="0"/>
                <a:ea typeface="Calibri" panose="020F0502020204030204" pitchFamily="34" charset="0"/>
                <a:cs typeface="Arial" panose="020B0604020202020204" pitchFamily="34" charset="0"/>
              </a:rPr>
              <a:t>Các phương tiện giao thông chính trong thành phố Hà Nội là xe máy, xe buýt, xe taxi, và </a:t>
            </a:r>
            <a:r>
              <a:rPr lang="en-US" sz="2800" dirty="0" err="1" smtClean="0">
                <a:latin typeface="Arial" panose="020B0604020202020204" pitchFamily="34" charset="0"/>
                <a:ea typeface="Calibri" panose="020F0502020204030204" pitchFamily="34" charset="0"/>
                <a:cs typeface="Arial" panose="020B0604020202020204" pitchFamily="34" charset="0"/>
              </a:rPr>
              <a:t>một</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en-US" sz="2800" dirty="0" err="1" smtClean="0">
                <a:latin typeface="Arial" panose="020B0604020202020204" pitchFamily="34" charset="0"/>
                <a:ea typeface="Calibri" panose="020F0502020204030204" pitchFamily="34" charset="0"/>
                <a:cs typeface="Arial" panose="020B0604020202020204" pitchFamily="34" charset="0"/>
              </a:rPr>
              <a:t>số</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en-US" sz="2800" dirty="0" err="1" smtClean="0">
                <a:latin typeface="Arial" panose="020B0604020202020204" pitchFamily="34" charset="0"/>
                <a:ea typeface="Calibri" panose="020F0502020204030204" pitchFamily="34" charset="0"/>
                <a:cs typeface="Arial" panose="020B0604020202020204" pitchFamily="34" charset="0"/>
              </a:rPr>
              <a:t>lượng</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en-US" sz="2800" dirty="0" err="1" smtClean="0">
                <a:latin typeface="Arial" panose="020B0604020202020204" pitchFamily="34" charset="0"/>
                <a:ea typeface="Calibri" panose="020F0502020204030204" pitchFamily="34" charset="0"/>
                <a:cs typeface="Arial" panose="020B0604020202020204" pitchFamily="34" charset="0"/>
              </a:rPr>
              <a:t>ngày</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en-US" sz="2800" dirty="0" err="1" smtClean="0">
                <a:latin typeface="Arial" panose="020B0604020202020204" pitchFamily="34" charset="0"/>
                <a:ea typeface="Calibri" panose="020F0502020204030204" pitchFamily="34" charset="0"/>
                <a:cs typeface="Arial" panose="020B0604020202020204" pitchFamily="34" charset="0"/>
              </a:rPr>
              <a:t>càng</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en-US" sz="2800" dirty="0" err="1" smtClean="0">
                <a:latin typeface="Arial" panose="020B0604020202020204" pitchFamily="34" charset="0"/>
                <a:ea typeface="Calibri" panose="020F0502020204030204" pitchFamily="34" charset="0"/>
                <a:cs typeface="Arial" panose="020B0604020202020204" pitchFamily="34" charset="0"/>
              </a:rPr>
              <a:t>tăng</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en-US" sz="2800" dirty="0" err="1" smtClean="0">
                <a:latin typeface="Arial" panose="020B0604020202020204" pitchFamily="34" charset="0"/>
                <a:ea typeface="Calibri" panose="020F0502020204030204" pitchFamily="34" charset="0"/>
                <a:cs typeface="Arial" panose="020B0604020202020204" pitchFamily="34" charset="0"/>
              </a:rPr>
              <a:t>của</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en-US" sz="2800" dirty="0" err="1" smtClean="0">
                <a:latin typeface="Arial" panose="020B0604020202020204" pitchFamily="34" charset="0"/>
                <a:ea typeface="Calibri" panose="020F0502020204030204" pitchFamily="34" charset="0"/>
                <a:cs typeface="Arial" panose="020B0604020202020204" pitchFamily="34" charset="0"/>
              </a:rPr>
              <a:t>xe</a:t>
            </a:r>
            <a:r>
              <a:rPr lang="en-US" sz="2800" dirty="0" smtClean="0">
                <a:latin typeface="Arial" panose="020B0604020202020204" pitchFamily="34" charset="0"/>
                <a:ea typeface="Calibri" panose="020F0502020204030204" pitchFamily="34" charset="0"/>
                <a:cs typeface="Arial" panose="020B0604020202020204" pitchFamily="34" charset="0"/>
              </a:rPr>
              <a:t> ô </a:t>
            </a:r>
            <a:r>
              <a:rPr lang="en-US" sz="2800" dirty="0" err="1" smtClean="0">
                <a:latin typeface="Arial" panose="020B0604020202020204" pitchFamily="34" charset="0"/>
                <a:ea typeface="Calibri" panose="020F0502020204030204" pitchFamily="34" charset="0"/>
                <a:cs typeface="Arial" panose="020B0604020202020204" pitchFamily="34" charset="0"/>
              </a:rPr>
              <a:t>tô</a:t>
            </a:r>
            <a:r>
              <a:rPr lang="en-US" sz="2800" dirty="0" smtClean="0">
                <a:latin typeface="Arial" panose="020B0604020202020204" pitchFamily="34" charset="0"/>
                <a:ea typeface="Calibri" panose="020F0502020204030204" pitchFamily="34" charset="0"/>
                <a:cs typeface="Arial" panose="020B0604020202020204" pitchFamily="34" charset="0"/>
              </a:rPr>
              <a:t>.</a:t>
            </a:r>
            <a:endParaRPr lang="vi-VN" sz="28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vi-VN" sz="2800" dirty="0">
                <a:latin typeface="Arial" panose="020B0604020202020204" pitchFamily="34" charset="0"/>
                <a:ea typeface="Calibri" panose="020F0502020204030204" pitchFamily="34" charset="0"/>
                <a:cs typeface="Arial" panose="020B0604020202020204" pitchFamily="34" charset="0"/>
              </a:rPr>
              <a:t>Trong những thập niên gần đây, xe máy đã vượt qua các loại xe đạp như là phương tiện giao thông chính. </a:t>
            </a:r>
            <a:r>
              <a:rPr lang="en-US" sz="2800" dirty="0" err="1" smtClean="0">
                <a:latin typeface="Arial" panose="020B0604020202020204" pitchFamily="34" charset="0"/>
                <a:ea typeface="Calibri" panose="020F0502020204030204" pitchFamily="34" charset="0"/>
                <a:cs typeface="Arial" panose="020B0604020202020204" pitchFamily="34" charset="0"/>
              </a:rPr>
              <a:t>Tuy</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en-US" sz="2800" dirty="0" err="1" smtClean="0">
                <a:latin typeface="Arial" panose="020B0604020202020204" pitchFamily="34" charset="0"/>
                <a:ea typeface="Calibri" panose="020F0502020204030204" pitchFamily="34" charset="0"/>
                <a:cs typeface="Arial" panose="020B0604020202020204" pitchFamily="34" charset="0"/>
              </a:rPr>
              <a:t>nhiên</a:t>
            </a:r>
            <a:r>
              <a:rPr lang="en-US" sz="2800" dirty="0" smtClean="0">
                <a:latin typeface="Arial" panose="020B0604020202020204" pitchFamily="34" charset="0"/>
                <a:ea typeface="Calibri" panose="020F0502020204030204" pitchFamily="34" charset="0"/>
                <a:cs typeface="Arial" panose="020B0604020202020204" pitchFamily="34" charset="0"/>
              </a:rPr>
              <a:t>, ô </a:t>
            </a:r>
            <a:r>
              <a:rPr lang="en-US" sz="2800" dirty="0" err="1" smtClean="0">
                <a:latin typeface="Arial" panose="020B0604020202020204" pitchFamily="34" charset="0"/>
                <a:ea typeface="Calibri" panose="020F0502020204030204" pitchFamily="34" charset="0"/>
                <a:cs typeface="Arial" panose="020B0604020202020204" pitchFamily="34" charset="0"/>
              </a:rPr>
              <a:t>tô</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vi-VN" sz="2800" dirty="0" smtClean="0">
                <a:latin typeface="Arial" panose="020B0604020202020204" pitchFamily="34" charset="0"/>
                <a:ea typeface="Calibri" panose="020F0502020204030204" pitchFamily="34" charset="0"/>
                <a:cs typeface="Arial" panose="020B0604020202020204" pitchFamily="34" charset="0"/>
              </a:rPr>
              <a:t>có </a:t>
            </a:r>
            <a:r>
              <a:rPr lang="vi-VN" sz="2800" dirty="0">
                <a:latin typeface="Arial" panose="020B0604020202020204" pitchFamily="34" charset="0"/>
                <a:ea typeface="Calibri" panose="020F0502020204030204" pitchFamily="34" charset="0"/>
                <a:cs typeface="Arial" panose="020B0604020202020204" pitchFamily="34" charset="0"/>
              </a:rPr>
              <a:t>lẽ là sự thay đổi đáng chú ý nhất trong 5 năm qua vì nhiều người Việt Nam đã mua xe lần đầu tiên. Việc tăng số xe ô tô là nguyên nhân chính gây tắc nghẽn vì đường xá và cơ sở hạ tầng ở những khu vực cũ của Hà Nội không được thiết kế để đáp ứng nhu cầu của họ.</a:t>
            </a:r>
            <a:endParaRPr lang="en-US" sz="28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388155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874568B2-C0F9-49BD-BE92-066B51207A20}"/>
              </a:ext>
            </a:extLst>
          </p:cNvPr>
          <p:cNvSpPr/>
          <p:nvPr/>
        </p:nvSpPr>
        <p:spPr>
          <a:xfrm>
            <a:off x="528398" y="823391"/>
            <a:ext cx="11074400" cy="5318123"/>
          </a:xfrm>
          <a:prstGeom prst="rect">
            <a:avLst/>
          </a:prstGeom>
        </p:spPr>
        <p:txBody>
          <a:bodyPr wrap="square">
            <a:spAutoFit/>
          </a:bodyPr>
          <a:lstStyle/>
          <a:p>
            <a:pPr algn="just">
              <a:lnSpc>
                <a:spcPct val="107000"/>
              </a:lnSpc>
              <a:spcAft>
                <a:spcPts val="800"/>
              </a:spcAft>
            </a:pPr>
            <a:r>
              <a:rPr lang="vi-VN" sz="2800" dirty="0">
                <a:ea typeface="Calibri" panose="020F0502020204030204" pitchFamily="34" charset="0"/>
                <a:cs typeface="Times New Roman" panose="02020603050405020304" pitchFamily="18" charset="0"/>
              </a:rPr>
              <a:t>Hiểu biết về các vấn đề </a:t>
            </a:r>
            <a:r>
              <a:rPr lang="en-US" sz="2800" dirty="0" err="1" smtClean="0">
                <a:latin typeface="Arial" panose="020B0604020202020204" pitchFamily="34" charset="0"/>
                <a:ea typeface="Calibri" panose="020F0502020204030204" pitchFamily="34" charset="0"/>
                <a:cs typeface="Arial" panose="020B0604020202020204" pitchFamily="34" charset="0"/>
              </a:rPr>
              <a:t>chăm</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en-US" sz="2800" dirty="0" err="1" smtClean="0">
                <a:latin typeface="Arial" panose="020B0604020202020204" pitchFamily="34" charset="0"/>
                <a:ea typeface="Calibri" panose="020F0502020204030204" pitchFamily="34" charset="0"/>
                <a:cs typeface="Arial" panose="020B0604020202020204" pitchFamily="34" charset="0"/>
              </a:rPr>
              <a:t>sóc</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vi-VN" sz="2800" dirty="0" smtClean="0">
                <a:latin typeface="Arial" panose="020B0604020202020204" pitchFamily="34" charset="0"/>
                <a:ea typeface="Calibri" panose="020F0502020204030204" pitchFamily="34" charset="0"/>
                <a:cs typeface="Arial" panose="020B0604020202020204" pitchFamily="34" charset="0"/>
              </a:rPr>
              <a:t>sức </a:t>
            </a:r>
            <a:r>
              <a:rPr lang="vi-VN" sz="2800" dirty="0">
                <a:latin typeface="Arial" panose="020B0604020202020204" pitchFamily="34" charset="0"/>
                <a:ea typeface="Calibri" panose="020F0502020204030204" pitchFamily="34" charset="0"/>
                <a:cs typeface="Arial" panose="020B0604020202020204" pitchFamily="34" charset="0"/>
              </a:rPr>
              <a:t>khoẻ trong cộng đồng và các nguồn lực sẵn có để sửa chữa chúng có thể </a:t>
            </a:r>
            <a:r>
              <a:rPr lang="en-US" sz="2800" dirty="0" err="1" smtClean="0">
                <a:latin typeface="Arial" panose="020B0604020202020204" pitchFamily="34" charset="0"/>
                <a:ea typeface="Calibri" panose="020F0502020204030204" pitchFamily="34" charset="0"/>
                <a:cs typeface="Arial" panose="020B0604020202020204" pitchFamily="34" charset="0"/>
              </a:rPr>
              <a:t>mang</a:t>
            </a:r>
            <a:r>
              <a:rPr lang="vi-VN" sz="2800" dirty="0" smtClean="0">
                <a:latin typeface="Arial" panose="020B0604020202020204" pitchFamily="34" charset="0"/>
                <a:ea typeface="Calibri" panose="020F0502020204030204" pitchFamily="34" charset="0"/>
                <a:cs typeface="Arial" panose="020B0604020202020204" pitchFamily="34" charset="0"/>
              </a:rPr>
              <a:t> </a:t>
            </a:r>
            <a:r>
              <a:rPr lang="vi-VN" sz="2800" dirty="0">
                <a:latin typeface="Arial" panose="020B0604020202020204" pitchFamily="34" charset="0"/>
                <a:ea typeface="Calibri" panose="020F0502020204030204" pitchFamily="34" charset="0"/>
                <a:cs typeface="Arial" panose="020B0604020202020204" pitchFamily="34" charset="0"/>
              </a:rPr>
              <a:t>đến </a:t>
            </a:r>
            <a:r>
              <a:rPr lang="en-US" sz="2800" dirty="0" smtClean="0">
                <a:latin typeface="Arial" panose="020B0604020202020204" pitchFamily="34" charset="0"/>
                <a:ea typeface="Calibri" panose="020F0502020204030204" pitchFamily="34" charset="0"/>
                <a:cs typeface="Arial" panose="020B0604020202020204" pitchFamily="34" charset="0"/>
              </a:rPr>
              <a:t>c</a:t>
            </a:r>
            <a:r>
              <a:rPr lang="vi-VN" sz="2800" dirty="0" smtClean="0">
                <a:latin typeface="Arial" panose="020B0604020202020204" pitchFamily="34" charset="0"/>
                <a:ea typeface="Calibri" panose="020F0502020204030204" pitchFamily="34" charset="0"/>
                <a:cs typeface="Arial" panose="020B0604020202020204" pitchFamily="34" charset="0"/>
              </a:rPr>
              <a:t>hương </a:t>
            </a:r>
            <a:r>
              <a:rPr lang="vi-VN" sz="2800" dirty="0">
                <a:latin typeface="Arial" panose="020B0604020202020204" pitchFamily="34" charset="0"/>
                <a:ea typeface="Calibri" panose="020F0502020204030204" pitchFamily="34" charset="0"/>
                <a:cs typeface="Arial" panose="020B0604020202020204" pitchFamily="34" charset="0"/>
              </a:rPr>
              <a:t>trình </a:t>
            </a:r>
            <a:r>
              <a:rPr lang="en-US" sz="2800" dirty="0" smtClean="0">
                <a:latin typeface="Arial" panose="020B0604020202020204" pitchFamily="34" charset="0"/>
                <a:ea typeface="Calibri" panose="020F0502020204030204" pitchFamily="34" charset="0"/>
                <a:cs typeface="Arial" panose="020B0604020202020204" pitchFamily="34" charset="0"/>
              </a:rPr>
              <a:t>n</a:t>
            </a:r>
            <a:r>
              <a:rPr lang="vi-VN" sz="2800" dirty="0" smtClean="0">
                <a:latin typeface="Arial" panose="020B0604020202020204" pitchFamily="34" charset="0"/>
                <a:ea typeface="Calibri" panose="020F0502020204030204" pitchFamily="34" charset="0"/>
                <a:cs typeface="Arial" panose="020B0604020202020204" pitchFamily="34" charset="0"/>
              </a:rPr>
              <a:t>âng </a:t>
            </a:r>
            <a:r>
              <a:rPr lang="vi-VN" sz="2800" dirty="0">
                <a:latin typeface="Arial" panose="020B0604020202020204" pitchFamily="34" charset="0"/>
                <a:ea typeface="Calibri" panose="020F0502020204030204" pitchFamily="34" charset="0"/>
                <a:cs typeface="Arial" panose="020B0604020202020204" pitchFamily="34" charset="0"/>
              </a:rPr>
              <a:t>cao </a:t>
            </a:r>
            <a:r>
              <a:rPr lang="en-US" sz="2800" dirty="0" smtClean="0">
                <a:latin typeface="Arial" panose="020B0604020202020204" pitchFamily="34" charset="0"/>
                <a:ea typeface="Calibri" panose="020F0502020204030204" pitchFamily="34" charset="0"/>
                <a:cs typeface="Arial" panose="020B0604020202020204" pitchFamily="34" charset="0"/>
              </a:rPr>
              <a:t>n</a:t>
            </a:r>
            <a:r>
              <a:rPr lang="vi-VN" sz="2800" dirty="0" smtClean="0">
                <a:latin typeface="Arial" panose="020B0604020202020204" pitchFamily="34" charset="0"/>
                <a:ea typeface="Calibri" panose="020F0502020204030204" pitchFamily="34" charset="0"/>
                <a:cs typeface="Arial" panose="020B0604020202020204" pitchFamily="34" charset="0"/>
              </a:rPr>
              <a:t>hu </a:t>
            </a:r>
            <a:r>
              <a:rPr lang="vi-VN" sz="2800" dirty="0">
                <a:latin typeface="Arial" panose="020B0604020202020204" pitchFamily="34" charset="0"/>
                <a:ea typeface="Calibri" panose="020F0502020204030204" pitchFamily="34" charset="0"/>
                <a:cs typeface="Arial" panose="020B0604020202020204" pitchFamily="34" charset="0"/>
              </a:rPr>
              <a:t>cầu </a:t>
            </a:r>
            <a:r>
              <a:rPr lang="en-US" sz="2800" dirty="0" err="1" smtClean="0">
                <a:latin typeface="Arial" panose="020B0604020202020204" pitchFamily="34" charset="0"/>
                <a:ea typeface="Calibri" panose="020F0502020204030204" pitchFamily="34" charset="0"/>
                <a:cs typeface="Arial" panose="020B0604020202020204" pitchFamily="34" charset="0"/>
              </a:rPr>
              <a:t>chăm</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en-US" sz="2800" dirty="0" err="1" smtClean="0">
                <a:latin typeface="Arial" panose="020B0604020202020204" pitchFamily="34" charset="0"/>
                <a:ea typeface="Calibri" panose="020F0502020204030204" pitchFamily="34" charset="0"/>
                <a:cs typeface="Arial" panose="020B0604020202020204" pitchFamily="34" charset="0"/>
              </a:rPr>
              <a:t>sóc</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en-US" sz="2800" dirty="0" err="1" smtClean="0">
                <a:latin typeface="Arial" panose="020B0604020202020204" pitchFamily="34" charset="0"/>
                <a:ea typeface="Calibri" panose="020F0502020204030204" pitchFamily="34" charset="0"/>
                <a:cs typeface="Arial" panose="020B0604020202020204" pitchFamily="34" charset="0"/>
              </a:rPr>
              <a:t>sức</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en-US" sz="2800" dirty="0" err="1" smtClean="0">
                <a:latin typeface="Arial" panose="020B0604020202020204" pitchFamily="34" charset="0"/>
                <a:ea typeface="Calibri" panose="020F0502020204030204" pitchFamily="34" charset="0"/>
                <a:cs typeface="Arial" panose="020B0604020202020204" pitchFamily="34" charset="0"/>
              </a:rPr>
              <a:t>khỏe</a:t>
            </a:r>
            <a:r>
              <a:rPr lang="en-US" sz="2800" dirty="0" smtClean="0">
                <a:latin typeface="Arial" panose="020B0604020202020204" pitchFamily="34" charset="0"/>
                <a:ea typeface="Calibri" panose="020F0502020204030204" pitchFamily="34" charset="0"/>
                <a:cs typeface="Arial" panose="020B0604020202020204" pitchFamily="34" charset="0"/>
              </a:rPr>
              <a:t> </a:t>
            </a:r>
            <a:r>
              <a:rPr lang="en-US" sz="2800" dirty="0">
                <a:latin typeface="Arial" panose="020B0604020202020204" pitchFamily="34" charset="0"/>
                <a:ea typeface="Calibri" panose="020F0502020204030204" pitchFamily="34" charset="0"/>
                <a:cs typeface="Arial" panose="020B0604020202020204" pitchFamily="34" charset="0"/>
              </a:rPr>
              <a:t>c</a:t>
            </a:r>
            <a:r>
              <a:rPr lang="vi-VN" sz="2800" dirty="0" smtClean="0">
                <a:latin typeface="Arial" panose="020B0604020202020204" pitchFamily="34" charset="0"/>
                <a:ea typeface="Calibri" panose="020F0502020204030204" pitchFamily="34" charset="0"/>
                <a:cs typeface="Arial" panose="020B0604020202020204" pitchFamily="34" charset="0"/>
              </a:rPr>
              <a:t>ộng </a:t>
            </a:r>
            <a:r>
              <a:rPr lang="vi-VN" sz="2800" dirty="0">
                <a:latin typeface="Arial" panose="020B0604020202020204" pitchFamily="34" charset="0"/>
                <a:ea typeface="Calibri" panose="020F0502020204030204" pitchFamily="34" charset="0"/>
                <a:cs typeface="Arial" panose="020B0604020202020204" pitchFamily="34" charset="0"/>
              </a:rPr>
              <a:t>đồng</a:t>
            </a:r>
          </a:p>
          <a:p>
            <a:pPr algn="just">
              <a:lnSpc>
                <a:spcPct val="107000"/>
              </a:lnSpc>
              <a:spcAft>
                <a:spcPts val="800"/>
              </a:spcAft>
            </a:pPr>
            <a:r>
              <a:rPr lang="vi-VN" sz="2800" dirty="0">
                <a:latin typeface="Arial" panose="020B0604020202020204" pitchFamily="34" charset="0"/>
                <a:ea typeface="Calibri" panose="020F0502020204030204" pitchFamily="34" charset="0"/>
                <a:cs typeface="Arial" panose="020B0604020202020204" pitchFamily="34" charset="0"/>
              </a:rPr>
              <a:t>Đối với Hà Nội, cộng đồng y tế cần đáp ứng:</a:t>
            </a:r>
          </a:p>
          <a:p>
            <a:pPr algn="just">
              <a:lnSpc>
                <a:spcPct val="107000"/>
              </a:lnSpc>
              <a:spcAft>
                <a:spcPts val="800"/>
              </a:spcAft>
            </a:pPr>
            <a:endParaRPr lang="vi-VN" sz="2800" dirty="0">
              <a:latin typeface="Arial" panose="020B0604020202020204" pitchFamily="34" charset="0"/>
              <a:ea typeface="Calibri" panose="020F0502020204030204" pitchFamily="34" charset="0"/>
              <a:cs typeface="Arial" panose="020B0604020202020204" pitchFamily="34" charset="0"/>
            </a:endParaRPr>
          </a:p>
          <a:p>
            <a:pPr marL="457200" indent="-457200" algn="just">
              <a:lnSpc>
                <a:spcPct val="107000"/>
              </a:lnSpc>
              <a:spcAft>
                <a:spcPts val="800"/>
              </a:spcAft>
              <a:buFont typeface="Arial" charset="0"/>
              <a:buChar char="•"/>
            </a:pPr>
            <a:r>
              <a:rPr lang="vi-VN" sz="2800" dirty="0">
                <a:latin typeface="Arial" panose="020B0604020202020204" pitchFamily="34" charset="0"/>
                <a:ea typeface="Calibri" panose="020F0502020204030204" pitchFamily="34" charset="0"/>
                <a:cs typeface="Arial" panose="020B0604020202020204" pitchFamily="34" charset="0"/>
              </a:rPr>
              <a:t>Bệnh đường hô hấp do ô nhiễm không khí (giao thông là yếu tố chính gây ô nhiễm không khí trong thành phố).</a:t>
            </a:r>
          </a:p>
          <a:p>
            <a:pPr marL="457200" indent="-457200" algn="just">
              <a:lnSpc>
                <a:spcPct val="107000"/>
              </a:lnSpc>
              <a:spcAft>
                <a:spcPts val="800"/>
              </a:spcAft>
              <a:buFont typeface="Arial" charset="0"/>
              <a:buChar char="•"/>
            </a:pPr>
            <a:r>
              <a:rPr lang="vi-VN" sz="2800" dirty="0">
                <a:latin typeface="Arial" panose="020B0604020202020204" pitchFamily="34" charset="0"/>
                <a:ea typeface="Calibri" panose="020F0502020204030204" pitchFamily="34" charset="0"/>
                <a:cs typeface="Arial" panose="020B0604020202020204" pitchFamily="34" charset="0"/>
              </a:rPr>
              <a:t>Lao: </a:t>
            </a:r>
            <a:r>
              <a:rPr lang="en-US" sz="2800" dirty="0" smtClean="0">
                <a:latin typeface="Arial" panose="020B0604020202020204" pitchFamily="34" charset="0"/>
                <a:ea typeface="Calibri" panose="020F0502020204030204" pitchFamily="34" charset="0"/>
                <a:cs typeface="Arial" panose="020B0604020202020204" pitchFamily="34" charset="0"/>
              </a:rPr>
              <a:t>k</a:t>
            </a:r>
            <a:r>
              <a:rPr lang="vi-VN" sz="2800" dirty="0" smtClean="0">
                <a:latin typeface="Arial" panose="020B0604020202020204" pitchFamily="34" charset="0"/>
                <a:ea typeface="Calibri" panose="020F0502020204030204" pitchFamily="34" charset="0"/>
                <a:cs typeface="Arial" panose="020B0604020202020204" pitchFamily="34" charset="0"/>
              </a:rPr>
              <a:t>hoảng </a:t>
            </a:r>
            <a:r>
              <a:rPr lang="vi-VN" sz="2800" dirty="0">
                <a:latin typeface="Arial" panose="020B0604020202020204" pitchFamily="34" charset="0"/>
                <a:ea typeface="Calibri" panose="020F0502020204030204" pitchFamily="34" charset="0"/>
                <a:cs typeface="Arial" panose="020B0604020202020204" pitchFamily="34" charset="0"/>
              </a:rPr>
              <a:t>15% dân số</a:t>
            </a:r>
          </a:p>
          <a:p>
            <a:pPr marL="457200" indent="-457200" algn="just">
              <a:lnSpc>
                <a:spcPct val="107000"/>
              </a:lnSpc>
              <a:spcAft>
                <a:spcPts val="800"/>
              </a:spcAft>
              <a:buFont typeface="Arial" charset="0"/>
              <a:buChar char="•"/>
            </a:pPr>
            <a:r>
              <a:rPr lang="vi-VN" sz="2800" dirty="0">
                <a:latin typeface="Arial" panose="020B0604020202020204" pitchFamily="34" charset="0"/>
                <a:ea typeface="Calibri" panose="020F0502020204030204" pitchFamily="34" charset="0"/>
                <a:cs typeface="Arial" panose="020B0604020202020204" pitchFamily="34" charset="0"/>
              </a:rPr>
              <a:t>Bệnh tiểu đường: 12% dân số</a:t>
            </a:r>
          </a:p>
          <a:p>
            <a:pPr marL="457200" indent="-457200" algn="just">
              <a:lnSpc>
                <a:spcPct val="107000"/>
              </a:lnSpc>
              <a:spcAft>
                <a:spcPts val="800"/>
              </a:spcAft>
              <a:buFont typeface="Arial" charset="0"/>
              <a:buChar char="•"/>
            </a:pPr>
            <a:r>
              <a:rPr lang="vi-VN" sz="2800" dirty="0">
                <a:latin typeface="Arial" panose="020B0604020202020204" pitchFamily="34" charset="0"/>
                <a:ea typeface="Calibri" panose="020F0502020204030204" pitchFamily="34" charset="0"/>
                <a:cs typeface="Arial" panose="020B0604020202020204" pitchFamily="34" charset="0"/>
              </a:rPr>
              <a:t>Tăng huyết áp: 30% dân số</a:t>
            </a:r>
          </a:p>
        </p:txBody>
      </p:sp>
      <p:pic>
        <p:nvPicPr>
          <p:cNvPr id="3"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8076" y="5570014"/>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67916" y="5493814"/>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71600" y="5443110"/>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7365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35125" y="90557"/>
            <a:ext cx="3866764" cy="707886"/>
          </a:xfrm>
          <a:prstGeom prst="rect">
            <a:avLst/>
          </a:prstGeom>
          <a:noFill/>
        </p:spPr>
        <p:txBody>
          <a:bodyPr wrap="none" rtlCol="0">
            <a:spAutoFit/>
          </a:bodyPr>
          <a:lstStyle/>
          <a:p>
            <a:r>
              <a:rPr lang="vi-VN" sz="4000" dirty="0" smtClean="0"/>
              <a:t>Bây giờ thì sao</a:t>
            </a:r>
            <a:r>
              <a:rPr lang="en-US" sz="4000" dirty="0" smtClean="0"/>
              <a:t>?</a:t>
            </a:r>
            <a:endParaRPr lang="en-US" sz="4000" dirty="0"/>
          </a:p>
        </p:txBody>
      </p:sp>
      <p:sp>
        <p:nvSpPr>
          <p:cNvPr id="5" name="TextBox 4"/>
          <p:cNvSpPr txBox="1"/>
          <p:nvPr/>
        </p:nvSpPr>
        <p:spPr>
          <a:xfrm>
            <a:off x="551145" y="836608"/>
            <a:ext cx="11336055" cy="5509200"/>
          </a:xfrm>
          <a:prstGeom prst="rect">
            <a:avLst/>
          </a:prstGeom>
          <a:noFill/>
        </p:spPr>
        <p:txBody>
          <a:bodyPr wrap="square" rtlCol="0">
            <a:spAutoFit/>
          </a:bodyPr>
          <a:lstStyle/>
          <a:p>
            <a:pPr marL="285750" indent="-285750">
              <a:buFont typeface="Arial"/>
              <a:buChar char="•"/>
            </a:pPr>
            <a:r>
              <a:rPr lang="vi-VN" sz="2700" dirty="0" smtClean="0"/>
              <a:t>Các cấu </a:t>
            </a:r>
            <a:r>
              <a:rPr lang="vi-VN" sz="2700" dirty="0"/>
              <a:t>phần chính kết hợp trong </a:t>
            </a:r>
            <a:r>
              <a:rPr lang="vi-VN" sz="2700" dirty="0" smtClean="0"/>
              <a:t>kế hoạch chiến lược của bệnh viện dựa trên tính khả thi (tài chính, y khoa và con người)</a:t>
            </a:r>
            <a:endParaRPr lang="en-US" sz="2700" dirty="0"/>
          </a:p>
          <a:p>
            <a:pPr marL="285750" indent="-285750">
              <a:buFont typeface="Arial"/>
              <a:buChar char="•"/>
            </a:pPr>
            <a:endParaRPr lang="en-US" sz="2700" dirty="0"/>
          </a:p>
          <a:p>
            <a:pPr marL="285750" indent="-285750">
              <a:buFont typeface="Arial"/>
              <a:buChar char="•"/>
            </a:pPr>
            <a:r>
              <a:rPr lang="vi-VN" sz="2700" dirty="0" smtClean="0"/>
              <a:t>Kêu gọi các đối tác trong cộng đồng trong các giải pháp</a:t>
            </a:r>
            <a:r>
              <a:rPr lang="en-US" sz="2700" dirty="0" smtClean="0"/>
              <a:t>:</a:t>
            </a:r>
            <a:endParaRPr lang="en-US" sz="2700" dirty="0"/>
          </a:p>
          <a:p>
            <a:pPr marL="1200150" lvl="2" indent="-285750">
              <a:buFont typeface="Arial"/>
              <a:buChar char="•"/>
            </a:pPr>
            <a:r>
              <a:rPr lang="vi-VN" sz="2700" dirty="0" smtClean="0"/>
              <a:t>Trung tâm y tế/Phòng khám</a:t>
            </a:r>
          </a:p>
          <a:p>
            <a:pPr marL="1200150" lvl="2" indent="-285750">
              <a:buFont typeface="Arial"/>
              <a:buChar char="•"/>
            </a:pPr>
            <a:r>
              <a:rPr lang="vi-VN" sz="2700" dirty="0" smtClean="0"/>
              <a:t>Đơn vị kinh doanh tại địa phương</a:t>
            </a:r>
          </a:p>
          <a:p>
            <a:pPr marL="1200150" lvl="2" indent="-285750">
              <a:buFont typeface="Arial"/>
              <a:buChar char="•"/>
            </a:pPr>
            <a:r>
              <a:rPr lang="vi-VN" sz="2700" dirty="0" smtClean="0"/>
              <a:t>Các nhà thờ</a:t>
            </a:r>
          </a:p>
          <a:p>
            <a:pPr marL="1200150" lvl="2" indent="-285750">
              <a:buFont typeface="Arial"/>
              <a:buChar char="•"/>
            </a:pPr>
            <a:endParaRPr lang="en-US" sz="2800" dirty="0"/>
          </a:p>
          <a:p>
            <a:pPr marL="285750" indent="-285750">
              <a:buFont typeface="Arial"/>
              <a:buChar char="•"/>
            </a:pPr>
            <a:r>
              <a:rPr lang="vi-VN" sz="2700" dirty="0" smtClean="0"/>
              <a:t>Xây dựng kế hoạch</a:t>
            </a:r>
          </a:p>
          <a:p>
            <a:pPr marL="285750" indent="-285750">
              <a:buFont typeface="Arial"/>
              <a:buChar char="•"/>
            </a:pPr>
            <a:endParaRPr lang="en-US" sz="2700" dirty="0"/>
          </a:p>
          <a:p>
            <a:pPr marL="285750" indent="-285750">
              <a:buFont typeface="Arial"/>
              <a:buChar char="•"/>
            </a:pPr>
            <a:r>
              <a:rPr lang="vi-VN" sz="2700" dirty="0" smtClean="0"/>
              <a:t>Phân công nhiệm vụ</a:t>
            </a:r>
          </a:p>
          <a:p>
            <a:pPr marL="285750" indent="-285750">
              <a:buFont typeface="Arial"/>
              <a:buChar char="•"/>
            </a:pPr>
            <a:endParaRPr lang="en-US" sz="2700" dirty="0"/>
          </a:p>
          <a:p>
            <a:pPr marL="285750" indent="-285750">
              <a:buFont typeface="Arial"/>
              <a:buChar char="•"/>
            </a:pPr>
            <a:r>
              <a:rPr lang="vi-VN" sz="2700" dirty="0" smtClean="0"/>
              <a:t>Báo cáo quá trình</a:t>
            </a:r>
            <a:endParaRPr lang="en-US" sz="3200" dirty="0"/>
          </a:p>
        </p:txBody>
      </p:sp>
      <p:sp>
        <p:nvSpPr>
          <p:cNvPr id="6" name="TextBox 5"/>
          <p:cNvSpPr txBox="1"/>
          <p:nvPr/>
        </p:nvSpPr>
        <p:spPr>
          <a:xfrm>
            <a:off x="7711990" y="2451633"/>
            <a:ext cx="2973891" cy="1338828"/>
          </a:xfrm>
          <a:prstGeom prst="rect">
            <a:avLst/>
          </a:prstGeom>
          <a:noFill/>
        </p:spPr>
        <p:txBody>
          <a:bodyPr wrap="none" rtlCol="0">
            <a:spAutoFit/>
          </a:bodyPr>
          <a:lstStyle/>
          <a:p>
            <a:pPr marL="285750" indent="-285750">
              <a:buFont typeface="Arial"/>
              <a:buChar char="•"/>
            </a:pPr>
            <a:r>
              <a:rPr lang="vi-VN" sz="2700" dirty="0" smtClean="0"/>
              <a:t>Các trường học</a:t>
            </a:r>
            <a:r>
              <a:rPr lang="en-US" sz="2700" dirty="0" smtClean="0"/>
              <a:t> </a:t>
            </a:r>
            <a:endParaRPr lang="en-US" sz="2700" dirty="0"/>
          </a:p>
          <a:p>
            <a:pPr marL="285750" indent="-285750">
              <a:buFont typeface="Arial"/>
              <a:buChar char="•"/>
            </a:pPr>
            <a:r>
              <a:rPr lang="vi-VN" sz="2700" dirty="0" smtClean="0"/>
              <a:t>Đồn cảnh sát</a:t>
            </a:r>
          </a:p>
          <a:p>
            <a:pPr marL="285750" indent="-285750">
              <a:buFont typeface="Arial"/>
              <a:buChar char="•"/>
            </a:pPr>
            <a:r>
              <a:rPr lang="vi-VN" sz="2700" dirty="0" smtClean="0"/>
              <a:t>Công dân ưu tú</a:t>
            </a:r>
            <a:endParaRPr lang="en-US" sz="2700" dirty="0"/>
          </a:p>
        </p:txBody>
      </p:sp>
    </p:spTree>
    <p:extLst>
      <p:ext uri="{BB962C8B-B14F-4D97-AF65-F5344CB8AC3E}">
        <p14:creationId xmlns:p14="http://schemas.microsoft.com/office/powerpoint/2010/main" val="33907794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5E1866E-14FB-4FF8-99F4-6802063A4D97}"/>
              </a:ext>
            </a:extLst>
          </p:cNvPr>
          <p:cNvPicPr>
            <a:picLocks noChangeAspect="1"/>
          </p:cNvPicPr>
          <p:nvPr/>
        </p:nvPicPr>
        <p:blipFill>
          <a:blip r:embed="rId3"/>
          <a:stretch>
            <a:fillRect/>
          </a:stretch>
        </p:blipFill>
        <p:spPr>
          <a:xfrm>
            <a:off x="2074040" y="916857"/>
            <a:ext cx="8214610" cy="4272981"/>
          </a:xfrm>
          <a:prstGeom prst="rect">
            <a:avLst/>
          </a:prstGeom>
        </p:spPr>
      </p:pic>
      <p:sp>
        <p:nvSpPr>
          <p:cNvPr id="3" name="TextBox 2"/>
          <p:cNvSpPr txBox="1"/>
          <p:nvPr/>
        </p:nvSpPr>
        <p:spPr>
          <a:xfrm>
            <a:off x="1152144" y="5491036"/>
            <a:ext cx="10661904" cy="646331"/>
          </a:xfrm>
          <a:prstGeom prst="rect">
            <a:avLst/>
          </a:prstGeom>
          <a:noFill/>
        </p:spPr>
        <p:txBody>
          <a:bodyPr wrap="square" rtlCol="0">
            <a:spAutoFit/>
          </a:bodyPr>
          <a:lstStyle/>
          <a:p>
            <a:pPr algn="ctr"/>
            <a:r>
              <a:rPr lang="vi-VN" b="1" dirty="0" smtClean="0"/>
              <a:t>MỘT SỐ YẾU TỐ CHÍNH ẢNH HƯỞNG TỚI NHU CẦU </a:t>
            </a:r>
            <a:r>
              <a:rPr lang="en-US" b="1" dirty="0" smtClean="0">
                <a:latin typeface="Arial" panose="020B0604020202020204" pitchFamily="34" charset="0"/>
                <a:cs typeface="Arial" panose="020B0604020202020204" pitchFamily="34" charset="0"/>
              </a:rPr>
              <a:t>CHĂM SÓC </a:t>
            </a:r>
            <a:r>
              <a:rPr lang="vi-VN" b="1" dirty="0" smtClean="0"/>
              <a:t>SỨC </a:t>
            </a:r>
            <a:r>
              <a:rPr lang="vi-VN" b="1" dirty="0" smtClean="0"/>
              <a:t>KHOẺ TẠI CỘNG ĐỒNG CỦA B</a:t>
            </a:r>
            <a:r>
              <a:rPr lang="en-US" b="1" dirty="0">
                <a:latin typeface="Arial" panose="020B0604020202020204" pitchFamily="34" charset="0"/>
                <a:cs typeface="Arial" panose="020B0604020202020204" pitchFamily="34" charset="0"/>
              </a:rPr>
              <a:t>Ạ</a:t>
            </a:r>
            <a:r>
              <a:rPr lang="vi-VN" b="1" dirty="0" smtClean="0"/>
              <a:t>N VÀ LÀM THẾ NÀO ĐỂ GIẢI QUYẾT CH</a:t>
            </a:r>
            <a:r>
              <a:rPr lang="en-US" b="1" dirty="0">
                <a:latin typeface="Arial" panose="020B0604020202020204" pitchFamily="34" charset="0"/>
                <a:cs typeface="Arial" panose="020B0604020202020204" pitchFamily="34" charset="0"/>
              </a:rPr>
              <a:t>Ú</a:t>
            </a:r>
            <a:r>
              <a:rPr lang="vi-VN" b="1" dirty="0" smtClean="0">
                <a:latin typeface="Arial" panose="020B0604020202020204" pitchFamily="34" charset="0"/>
                <a:cs typeface="Arial" panose="020B0604020202020204" pitchFamily="34" charset="0"/>
              </a:rPr>
              <a:t>N</a:t>
            </a:r>
            <a:r>
              <a:rPr lang="vi-VN" b="1" dirty="0" smtClean="0"/>
              <a:t>G?</a:t>
            </a:r>
            <a:endParaRPr lang="en-US" b="1" dirty="0"/>
          </a:p>
        </p:txBody>
      </p:sp>
    </p:spTree>
    <p:extLst>
      <p:ext uri="{BB962C8B-B14F-4D97-AF65-F5344CB8AC3E}">
        <p14:creationId xmlns:p14="http://schemas.microsoft.com/office/powerpoint/2010/main" val="35032562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CA7EB6F-5C9B-42F4-AD64-0028FB1E5AF3}"/>
              </a:ext>
            </a:extLst>
          </p:cNvPr>
          <p:cNvPicPr>
            <a:picLocks noChangeAspect="1"/>
          </p:cNvPicPr>
          <p:nvPr/>
        </p:nvPicPr>
        <p:blipFill>
          <a:blip r:embed="rId3"/>
          <a:stretch>
            <a:fillRect/>
          </a:stretch>
        </p:blipFill>
        <p:spPr>
          <a:xfrm>
            <a:off x="3048000" y="-111470"/>
            <a:ext cx="4876800" cy="2695013"/>
          </a:xfrm>
          <a:prstGeom prst="rect">
            <a:avLst/>
          </a:prstGeom>
        </p:spPr>
      </p:pic>
      <p:sp>
        <p:nvSpPr>
          <p:cNvPr id="5" name="Rectangle 4">
            <a:extLst>
              <a:ext uri="{FF2B5EF4-FFF2-40B4-BE49-F238E27FC236}">
                <a16:creationId xmlns:a16="http://schemas.microsoft.com/office/drawing/2014/main" xmlns="" id="{DDCEE3D5-FA3A-483C-9F7A-069D8C8DE233}"/>
              </a:ext>
            </a:extLst>
          </p:cNvPr>
          <p:cNvSpPr/>
          <p:nvPr/>
        </p:nvSpPr>
        <p:spPr>
          <a:xfrm>
            <a:off x="348343" y="2365829"/>
            <a:ext cx="11364686" cy="3970318"/>
          </a:xfrm>
          <a:prstGeom prst="rect">
            <a:avLst/>
          </a:prstGeom>
        </p:spPr>
        <p:txBody>
          <a:bodyPr wrap="square">
            <a:spAutoFit/>
          </a:bodyPr>
          <a:lstStyle/>
          <a:p>
            <a:pPr algn="just"/>
            <a:r>
              <a:rPr lang="vi-VN" sz="3600" dirty="0">
                <a:solidFill>
                  <a:srgbClr val="333333"/>
                </a:solidFill>
                <a:ea typeface="Calibri" panose="020F0502020204030204" pitchFamily="34" charset="0"/>
                <a:cs typeface="Times New Roman" panose="02020603050405020304" pitchFamily="18" charset="0"/>
              </a:rPr>
              <a:t>Nếu bạn không có một dân số lành mạnh, bạn không thể </a:t>
            </a:r>
            <a:r>
              <a:rPr lang="en-US" sz="3600" dirty="0" err="1" smtClean="0">
                <a:solidFill>
                  <a:srgbClr val="333333"/>
                </a:solidFill>
                <a:ea typeface="Calibri" panose="020F0502020204030204" pitchFamily="34" charset="0"/>
                <a:cs typeface="Times New Roman" panose="02020603050405020304" pitchFamily="18" charset="0"/>
              </a:rPr>
              <a:t>tham</a:t>
            </a:r>
            <a:r>
              <a:rPr lang="en-US" sz="3600" dirty="0" smtClean="0">
                <a:solidFill>
                  <a:srgbClr val="333333"/>
                </a:solidFill>
                <a:ea typeface="Calibri" panose="020F0502020204030204" pitchFamily="34" charset="0"/>
                <a:cs typeface="Times New Roman" panose="02020603050405020304" pitchFamily="18" charset="0"/>
              </a:rPr>
              <a:t> </a:t>
            </a:r>
            <a:r>
              <a:rPr lang="en-US" sz="3600" dirty="0" err="1" smtClean="0">
                <a:solidFill>
                  <a:srgbClr val="333333"/>
                </a:solidFill>
                <a:ea typeface="Calibri" panose="020F0502020204030204" pitchFamily="34" charset="0"/>
                <a:cs typeface="Times New Roman" panose="02020603050405020304" pitchFamily="18" charset="0"/>
              </a:rPr>
              <a:t>gia</a:t>
            </a:r>
            <a:r>
              <a:rPr lang="en-US" sz="3600" dirty="0" smtClean="0">
                <a:solidFill>
                  <a:srgbClr val="333333"/>
                </a:solidFill>
                <a:ea typeface="Calibri" panose="020F0502020204030204" pitchFamily="34" charset="0"/>
                <a:cs typeface="Times New Roman" panose="02020603050405020304" pitchFamily="18" charset="0"/>
              </a:rPr>
              <a:t> </a:t>
            </a:r>
            <a:r>
              <a:rPr lang="vi-VN" sz="3600" dirty="0" smtClean="0">
                <a:solidFill>
                  <a:srgbClr val="333333"/>
                </a:solidFill>
                <a:ea typeface="Calibri" panose="020F0502020204030204" pitchFamily="34" charset="0"/>
                <a:cs typeface="Times New Roman" panose="02020603050405020304" pitchFamily="18" charset="0"/>
              </a:rPr>
              <a:t>cạnh </a:t>
            </a:r>
            <a:r>
              <a:rPr lang="vi-VN" sz="3600" dirty="0">
                <a:solidFill>
                  <a:srgbClr val="333333"/>
                </a:solidFill>
                <a:ea typeface="Calibri" panose="020F0502020204030204" pitchFamily="34" charset="0"/>
                <a:cs typeface="Times New Roman" panose="02020603050405020304" pitchFamily="18" charset="0"/>
              </a:rPr>
              <a:t>tranh kinh tế.</a:t>
            </a:r>
          </a:p>
          <a:p>
            <a:pPr algn="just"/>
            <a:endParaRPr lang="vi-VN" sz="3600" dirty="0">
              <a:solidFill>
                <a:srgbClr val="333333"/>
              </a:solidFill>
              <a:ea typeface="Calibri" panose="020F0502020204030204" pitchFamily="34" charset="0"/>
              <a:cs typeface="Times New Roman" panose="02020603050405020304" pitchFamily="18" charset="0"/>
            </a:endParaRPr>
          </a:p>
          <a:p>
            <a:pPr algn="just"/>
            <a:r>
              <a:rPr lang="vi-VN" sz="3600" dirty="0">
                <a:solidFill>
                  <a:srgbClr val="333333"/>
                </a:solidFill>
                <a:ea typeface="Calibri" panose="020F0502020204030204" pitchFamily="34" charset="0"/>
                <a:cs typeface="Times New Roman" panose="02020603050405020304" pitchFamily="18" charset="0"/>
              </a:rPr>
              <a:t>Các nhà cung cấp dịch vụ chăm sóc sức khoẻ tại Hà Nội có thể phục vụ cộng đồng của họ tốt bằng cách thiết kế các biện pháp can thiệp nhằm giảm tần suất 4 vấn đề sức khoẻ hàng đầu của họ.</a:t>
            </a:r>
            <a:endParaRPr lang="en-US" sz="3600" dirty="0">
              <a:cs typeface="Times New Roman" panose="02020603050405020304" pitchFamily="18" charset="0"/>
            </a:endParaRPr>
          </a:p>
        </p:txBody>
      </p:sp>
    </p:spTree>
    <p:extLst>
      <p:ext uri="{BB962C8B-B14F-4D97-AF65-F5344CB8AC3E}">
        <p14:creationId xmlns:p14="http://schemas.microsoft.com/office/powerpoint/2010/main" val="36837225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TextBox 1"/>
          <p:cNvSpPr txBox="1"/>
          <p:nvPr/>
        </p:nvSpPr>
        <p:spPr>
          <a:xfrm>
            <a:off x="1824038" y="257176"/>
            <a:ext cx="3595856" cy="646331"/>
          </a:xfrm>
          <a:prstGeom prst="rect">
            <a:avLst/>
          </a:prstGeom>
          <a:noFill/>
        </p:spPr>
        <p:txBody>
          <a:bodyPr wrap="none" rtlCol="0">
            <a:spAutoFit/>
          </a:bodyPr>
          <a:lstStyle/>
          <a:p>
            <a:r>
              <a:rPr lang="vi-VN" sz="3600" b="1" dirty="0" smtClean="0">
                <a:ea typeface="Times New Roman" charset="0"/>
                <a:cs typeface="Times New Roman" charset="0"/>
              </a:rPr>
              <a:t>Các điểm chính</a:t>
            </a:r>
            <a:endParaRPr lang="en-US" sz="3600" b="1" dirty="0">
              <a:ea typeface="Times New Roman" charset="0"/>
              <a:cs typeface="Times New Roman" charset="0"/>
            </a:endParaRPr>
          </a:p>
        </p:txBody>
      </p:sp>
      <p:sp>
        <p:nvSpPr>
          <p:cNvPr id="3" name="TextBox 2"/>
          <p:cNvSpPr txBox="1"/>
          <p:nvPr/>
        </p:nvSpPr>
        <p:spPr>
          <a:xfrm>
            <a:off x="1881189" y="1414463"/>
            <a:ext cx="9921476" cy="4401205"/>
          </a:xfrm>
          <a:prstGeom prst="rect">
            <a:avLst/>
          </a:prstGeom>
          <a:noFill/>
        </p:spPr>
        <p:txBody>
          <a:bodyPr wrap="square" rtlCol="0">
            <a:spAutoFit/>
          </a:bodyPr>
          <a:lstStyle/>
          <a:p>
            <a:r>
              <a:rPr lang="en-US" sz="2800" dirty="0" err="1">
                <a:latin typeface="Arial" panose="020B0604020202020204" pitchFamily="34" charset="0"/>
                <a:ea typeface="Times New Roman" charset="0"/>
                <a:cs typeface="Arial" panose="020B0604020202020204" pitchFamily="34" charset="0"/>
              </a:rPr>
              <a:t>Bệnh</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viện</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nên</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xác</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định</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cộng</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đồng</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của</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họ</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không</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chỉ</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đơn</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giản</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là</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thành</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phố</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mà</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họ</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đang</a:t>
            </a:r>
            <a:r>
              <a:rPr lang="en-US" sz="2800" dirty="0">
                <a:latin typeface="Arial" panose="020B0604020202020204" pitchFamily="34" charset="0"/>
                <a:ea typeface="Times New Roman" charset="0"/>
                <a:cs typeface="Arial" panose="020B0604020202020204" pitchFamily="34" charset="0"/>
              </a:rPr>
              <a:t> </a:t>
            </a:r>
            <a:r>
              <a:rPr lang="vi-VN" sz="2800" dirty="0" smtClean="0">
                <a:latin typeface="Arial" panose="020B0604020202020204" pitchFamily="34" charset="0"/>
                <a:ea typeface="Times New Roman" charset="0"/>
                <a:cs typeface="Arial" panose="020B0604020202020204" pitchFamily="34" charset="0"/>
              </a:rPr>
              <a:t>toạ lạc</a:t>
            </a:r>
            <a:r>
              <a:rPr lang="en-US" sz="2800" dirty="0" smtClean="0">
                <a:latin typeface="Arial" panose="020B0604020202020204" pitchFamily="34" charset="0"/>
                <a:ea typeface="Times New Roman" charset="0"/>
                <a:cs typeface="Arial" panose="020B0604020202020204" pitchFamily="34" charset="0"/>
              </a:rPr>
              <a:t>)</a:t>
            </a:r>
          </a:p>
          <a:p>
            <a:endParaRPr lang="en-US" sz="2800" dirty="0">
              <a:latin typeface="Arial" panose="020B0604020202020204" pitchFamily="34" charset="0"/>
              <a:ea typeface="Times New Roman" charset="0"/>
              <a:cs typeface="Arial" panose="020B0604020202020204" pitchFamily="34" charset="0"/>
            </a:endParaRPr>
          </a:p>
          <a:p>
            <a:r>
              <a:rPr lang="en-US" sz="2800" dirty="0" err="1" smtClean="0">
                <a:latin typeface="Arial" panose="020B0604020202020204" pitchFamily="34" charset="0"/>
                <a:ea typeface="Times New Roman" charset="0"/>
                <a:cs typeface="Arial" panose="020B0604020202020204" pitchFamily="34" charset="0"/>
              </a:rPr>
              <a:t>Tiến</a:t>
            </a:r>
            <a:r>
              <a:rPr lang="en-US" sz="2800" dirty="0" smtClean="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hành</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đ</a:t>
            </a:r>
            <a:r>
              <a:rPr lang="en-US" sz="2800" dirty="0" err="1" smtClean="0">
                <a:latin typeface="Arial" panose="020B0604020202020204" pitchFamily="34" charset="0"/>
                <a:ea typeface="Times New Roman" charset="0"/>
                <a:cs typeface="Arial" panose="020B0604020202020204" pitchFamily="34" charset="0"/>
              </a:rPr>
              <a:t>ánh</a:t>
            </a:r>
            <a:r>
              <a:rPr lang="en-US" sz="2800" dirty="0" smtClean="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giá</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n</a:t>
            </a:r>
            <a:r>
              <a:rPr lang="en-US" sz="2800" dirty="0" err="1" smtClean="0">
                <a:latin typeface="Arial" panose="020B0604020202020204" pitchFamily="34" charset="0"/>
                <a:ea typeface="Times New Roman" charset="0"/>
                <a:cs typeface="Arial" panose="020B0604020202020204" pitchFamily="34" charset="0"/>
              </a:rPr>
              <a:t>hu</a:t>
            </a:r>
            <a:r>
              <a:rPr lang="en-US" sz="2800" dirty="0" smtClean="0">
                <a:latin typeface="Arial" panose="020B0604020202020204" pitchFamily="34" charset="0"/>
                <a:ea typeface="Times New Roman" charset="0"/>
                <a:cs typeface="Arial" panose="020B0604020202020204" pitchFamily="34" charset="0"/>
              </a:rPr>
              <a:t> </a:t>
            </a:r>
            <a:r>
              <a:rPr lang="en-US" sz="2800" dirty="0" err="1" smtClean="0">
                <a:latin typeface="Arial" panose="020B0604020202020204" pitchFamily="34" charset="0"/>
                <a:ea typeface="Times New Roman" charset="0"/>
                <a:cs typeface="Arial" panose="020B0604020202020204" pitchFamily="34" charset="0"/>
              </a:rPr>
              <a:t>cầu</a:t>
            </a:r>
            <a:r>
              <a:rPr lang="en-US" sz="2800" dirty="0" smtClean="0">
                <a:latin typeface="Arial" panose="020B0604020202020204" pitchFamily="34" charset="0"/>
                <a:ea typeface="Times New Roman" charset="0"/>
                <a:cs typeface="Arial" panose="020B0604020202020204" pitchFamily="34" charset="0"/>
              </a:rPr>
              <a:t> </a:t>
            </a:r>
            <a:r>
              <a:rPr lang="en-US" sz="2800" dirty="0" err="1" smtClean="0">
                <a:latin typeface="Arial" panose="020B0604020202020204" pitchFamily="34" charset="0"/>
                <a:ea typeface="Times New Roman" charset="0"/>
                <a:cs typeface="Arial" panose="020B0604020202020204" pitchFamily="34" charset="0"/>
              </a:rPr>
              <a:t>chăm</a:t>
            </a:r>
            <a:r>
              <a:rPr lang="en-US" sz="2800" dirty="0" smtClean="0">
                <a:latin typeface="Arial" panose="020B0604020202020204" pitchFamily="34" charset="0"/>
                <a:ea typeface="Times New Roman" charset="0"/>
                <a:cs typeface="Arial" panose="020B0604020202020204" pitchFamily="34" charset="0"/>
              </a:rPr>
              <a:t> </a:t>
            </a:r>
            <a:r>
              <a:rPr lang="en-US" sz="2800" dirty="0" err="1" smtClean="0">
                <a:latin typeface="Arial" panose="020B0604020202020204" pitchFamily="34" charset="0"/>
                <a:ea typeface="Times New Roman" charset="0"/>
                <a:cs typeface="Arial" panose="020B0604020202020204" pitchFamily="34" charset="0"/>
              </a:rPr>
              <a:t>sóc</a:t>
            </a:r>
            <a:r>
              <a:rPr lang="en-US" sz="2800" dirty="0" smtClean="0">
                <a:latin typeface="Arial" panose="020B0604020202020204" pitchFamily="34" charset="0"/>
                <a:ea typeface="Times New Roman" charset="0"/>
                <a:cs typeface="Arial" panose="020B0604020202020204" pitchFamily="34" charset="0"/>
              </a:rPr>
              <a:t> </a:t>
            </a:r>
            <a:r>
              <a:rPr lang="en-US" sz="2800" dirty="0" err="1" smtClean="0">
                <a:latin typeface="Arial" panose="020B0604020202020204" pitchFamily="34" charset="0"/>
                <a:ea typeface="Times New Roman" charset="0"/>
                <a:cs typeface="Arial" panose="020B0604020202020204" pitchFamily="34" charset="0"/>
              </a:rPr>
              <a:t>sức</a:t>
            </a:r>
            <a:r>
              <a:rPr lang="en-US" sz="2800" dirty="0" smtClean="0">
                <a:latin typeface="Arial" panose="020B0604020202020204" pitchFamily="34" charset="0"/>
                <a:ea typeface="Times New Roman" charset="0"/>
                <a:cs typeface="Arial" panose="020B0604020202020204" pitchFamily="34" charset="0"/>
              </a:rPr>
              <a:t> </a:t>
            </a:r>
            <a:r>
              <a:rPr lang="en-US" sz="2800" dirty="0" err="1" smtClean="0">
                <a:latin typeface="Arial" panose="020B0604020202020204" pitchFamily="34" charset="0"/>
                <a:ea typeface="Times New Roman" charset="0"/>
                <a:cs typeface="Arial" panose="020B0604020202020204" pitchFamily="34" charset="0"/>
              </a:rPr>
              <a:t>khỏe</a:t>
            </a:r>
            <a:r>
              <a:rPr lang="en-US" sz="2800" dirty="0" smtClean="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c</a:t>
            </a:r>
            <a:r>
              <a:rPr lang="en-US" sz="2800" dirty="0" err="1" smtClean="0">
                <a:latin typeface="Arial" panose="020B0604020202020204" pitchFamily="34" charset="0"/>
                <a:ea typeface="Times New Roman" charset="0"/>
                <a:cs typeface="Arial" panose="020B0604020202020204" pitchFamily="34" charset="0"/>
              </a:rPr>
              <a:t>ộng</a:t>
            </a:r>
            <a:r>
              <a:rPr lang="en-US" sz="2800" dirty="0" smtClean="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đồng</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có</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thể</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giúp</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bệnh</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viện</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tập</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trung</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vào</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các</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dịch</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vụ</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phù</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hợp</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nhất</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với</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thị</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trường</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mục</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tiêu</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và</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đáp</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ứng</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nhu</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cầu</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của</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cộng</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đồng</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mà</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nó</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phục</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vụ</a:t>
            </a:r>
            <a:r>
              <a:rPr lang="en-US" sz="2800" dirty="0" smtClean="0">
                <a:latin typeface="Arial" panose="020B0604020202020204" pitchFamily="34" charset="0"/>
                <a:ea typeface="Times New Roman" charset="0"/>
                <a:cs typeface="Arial" panose="020B0604020202020204" pitchFamily="34" charset="0"/>
              </a:rPr>
              <a:t>.</a:t>
            </a:r>
          </a:p>
          <a:p>
            <a:endParaRPr lang="en-US" sz="2800" dirty="0">
              <a:latin typeface="Arial" panose="020B0604020202020204" pitchFamily="34" charset="0"/>
              <a:ea typeface="Times New Roman" charset="0"/>
              <a:cs typeface="Arial" panose="020B0604020202020204" pitchFamily="34" charset="0"/>
            </a:endParaRPr>
          </a:p>
          <a:p>
            <a:r>
              <a:rPr lang="en-US" sz="2800" dirty="0" err="1" smtClean="0">
                <a:latin typeface="Arial" panose="020B0604020202020204" pitchFamily="34" charset="0"/>
                <a:ea typeface="Times New Roman" charset="0"/>
                <a:cs typeface="Arial" panose="020B0604020202020204" pitchFamily="34" charset="0"/>
              </a:rPr>
              <a:t>Có</a:t>
            </a:r>
            <a:r>
              <a:rPr lang="en-US" sz="2800" dirty="0" smtClean="0">
                <a:latin typeface="Arial" panose="020B0604020202020204" pitchFamily="34" charset="0"/>
                <a:ea typeface="Times New Roman" charset="0"/>
                <a:cs typeface="Arial" panose="020B0604020202020204" pitchFamily="34" charset="0"/>
              </a:rPr>
              <a:t> </a:t>
            </a:r>
            <a:r>
              <a:rPr lang="en-US" sz="2800" dirty="0" smtClean="0">
                <a:latin typeface="Arial" panose="020B0604020202020204" pitchFamily="34" charset="0"/>
                <a:ea typeface="Times New Roman" charset="0"/>
                <a:cs typeface="Arial" panose="020B0604020202020204" pitchFamily="34" charset="0"/>
              </a:rPr>
              <a:t>10 </a:t>
            </a:r>
            <a:r>
              <a:rPr lang="en-US" sz="2800" dirty="0" err="1">
                <a:latin typeface="Arial" panose="020B0604020202020204" pitchFamily="34" charset="0"/>
                <a:ea typeface="Times New Roman" charset="0"/>
                <a:cs typeface="Arial" panose="020B0604020202020204" pitchFamily="34" charset="0"/>
              </a:rPr>
              <a:t>yếu</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tố</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chính</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trong</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việc</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hoàn</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thành</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đ</a:t>
            </a:r>
            <a:r>
              <a:rPr lang="en-US" sz="2800" dirty="0" err="1" smtClean="0">
                <a:latin typeface="Arial" panose="020B0604020202020204" pitchFamily="34" charset="0"/>
                <a:ea typeface="Times New Roman" charset="0"/>
                <a:cs typeface="Arial" panose="020B0604020202020204" pitchFamily="34" charset="0"/>
              </a:rPr>
              <a:t>ánh</a:t>
            </a:r>
            <a:r>
              <a:rPr lang="en-US" sz="2800" dirty="0" smtClean="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giá</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nhu</a:t>
            </a:r>
            <a:r>
              <a:rPr lang="en-US" sz="2800" dirty="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cầu</a:t>
            </a:r>
            <a:r>
              <a:rPr lang="en-US" sz="2800" dirty="0">
                <a:latin typeface="Arial" panose="020B0604020202020204" pitchFamily="34" charset="0"/>
                <a:ea typeface="Times New Roman" charset="0"/>
                <a:cs typeface="Arial" panose="020B0604020202020204" pitchFamily="34" charset="0"/>
              </a:rPr>
              <a:t> </a:t>
            </a:r>
            <a:r>
              <a:rPr lang="en-US" sz="2800" dirty="0" err="1" smtClean="0">
                <a:latin typeface="Arial" panose="020B0604020202020204" pitchFamily="34" charset="0"/>
                <a:ea typeface="Times New Roman" charset="0"/>
                <a:cs typeface="Arial" panose="020B0604020202020204" pitchFamily="34" charset="0"/>
              </a:rPr>
              <a:t>chăm</a:t>
            </a:r>
            <a:r>
              <a:rPr lang="en-US" sz="2800" dirty="0" smtClean="0">
                <a:latin typeface="Arial" panose="020B0604020202020204" pitchFamily="34" charset="0"/>
                <a:ea typeface="Times New Roman" charset="0"/>
                <a:cs typeface="Arial" panose="020B0604020202020204" pitchFamily="34" charset="0"/>
              </a:rPr>
              <a:t> </a:t>
            </a:r>
            <a:r>
              <a:rPr lang="en-US" sz="2800" dirty="0" err="1" smtClean="0">
                <a:latin typeface="Arial" panose="020B0604020202020204" pitchFamily="34" charset="0"/>
                <a:ea typeface="Times New Roman" charset="0"/>
                <a:cs typeface="Arial" panose="020B0604020202020204" pitchFamily="34" charset="0"/>
              </a:rPr>
              <a:t>sóc</a:t>
            </a:r>
            <a:r>
              <a:rPr lang="en-US" sz="2800" dirty="0" smtClean="0">
                <a:latin typeface="Arial" panose="020B0604020202020204" pitchFamily="34" charset="0"/>
                <a:ea typeface="Times New Roman" charset="0"/>
                <a:cs typeface="Arial" panose="020B0604020202020204" pitchFamily="34" charset="0"/>
              </a:rPr>
              <a:t> </a:t>
            </a:r>
            <a:r>
              <a:rPr lang="en-US" sz="2800" dirty="0" err="1" smtClean="0">
                <a:latin typeface="Arial" panose="020B0604020202020204" pitchFamily="34" charset="0"/>
                <a:ea typeface="Times New Roman" charset="0"/>
                <a:cs typeface="Arial" panose="020B0604020202020204" pitchFamily="34" charset="0"/>
              </a:rPr>
              <a:t>sức</a:t>
            </a:r>
            <a:r>
              <a:rPr lang="en-US" sz="2800" dirty="0" smtClean="0">
                <a:latin typeface="Arial" panose="020B0604020202020204" pitchFamily="34" charset="0"/>
                <a:ea typeface="Times New Roman" charset="0"/>
                <a:cs typeface="Arial" panose="020B0604020202020204" pitchFamily="34" charset="0"/>
              </a:rPr>
              <a:t> </a:t>
            </a:r>
            <a:r>
              <a:rPr lang="en-US" sz="2800" dirty="0" err="1" smtClean="0">
                <a:latin typeface="Arial" panose="020B0604020202020204" pitchFamily="34" charset="0"/>
                <a:ea typeface="Times New Roman" charset="0"/>
                <a:cs typeface="Arial" panose="020B0604020202020204" pitchFamily="34" charset="0"/>
              </a:rPr>
              <a:t>khỏe</a:t>
            </a:r>
            <a:r>
              <a:rPr lang="en-US" sz="2800" dirty="0" smtClean="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c</a:t>
            </a:r>
            <a:r>
              <a:rPr lang="en-US" sz="2800" dirty="0" err="1" smtClean="0">
                <a:latin typeface="Arial" panose="020B0604020202020204" pitchFamily="34" charset="0"/>
                <a:ea typeface="Times New Roman" charset="0"/>
                <a:cs typeface="Arial" panose="020B0604020202020204" pitchFamily="34" charset="0"/>
              </a:rPr>
              <a:t>ộng</a:t>
            </a:r>
            <a:r>
              <a:rPr lang="en-US" sz="2800" dirty="0" smtClean="0">
                <a:latin typeface="Arial" panose="020B0604020202020204" pitchFamily="34" charset="0"/>
                <a:ea typeface="Times New Roman" charset="0"/>
                <a:cs typeface="Arial" panose="020B0604020202020204" pitchFamily="34" charset="0"/>
              </a:rPr>
              <a:t> </a:t>
            </a:r>
            <a:r>
              <a:rPr lang="en-US" sz="2800" dirty="0" err="1">
                <a:latin typeface="Arial" panose="020B0604020202020204" pitchFamily="34" charset="0"/>
                <a:ea typeface="Times New Roman" charset="0"/>
                <a:cs typeface="Arial" panose="020B0604020202020204" pitchFamily="34" charset="0"/>
              </a:rPr>
              <a:t>đồng</a:t>
            </a:r>
            <a:r>
              <a:rPr lang="en-US" sz="2800" dirty="0">
                <a:latin typeface="Arial" panose="020B0604020202020204" pitchFamily="34" charset="0"/>
                <a:ea typeface="Times New Roman" charset="0"/>
                <a:cs typeface="Arial" panose="020B0604020202020204" pitchFamily="34" charset="0"/>
              </a:rPr>
              <a:t>.</a:t>
            </a:r>
          </a:p>
        </p:txBody>
      </p:sp>
      <p:pic>
        <p:nvPicPr>
          <p:cNvPr id="4"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07" y="5816680"/>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09647" y="5740480"/>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13331" y="5689776"/>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2474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711</TotalTime>
  <Words>1723</Words>
  <Application>Microsoft Office PowerPoint</Application>
  <PresentationFormat>Custom</PresentationFormat>
  <Paragraphs>133</Paragraphs>
  <Slides>28</Slides>
  <Notes>11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Shawn David</dc:creator>
  <cp:lastModifiedBy>admin</cp:lastModifiedBy>
  <cp:revision>64</cp:revision>
  <dcterms:created xsi:type="dcterms:W3CDTF">2017-08-05T21:55:18Z</dcterms:created>
  <dcterms:modified xsi:type="dcterms:W3CDTF">2017-08-25T06:30:24Z</dcterms:modified>
</cp:coreProperties>
</file>